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0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3" r:id="rId14"/>
    <p:sldId id="281" r:id="rId15"/>
    <p:sldId id="287" r:id="rId16"/>
    <p:sldId id="284" r:id="rId17"/>
    <p:sldId id="285" r:id="rId18"/>
    <p:sldId id="286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28" charset="0"/>
                <a:cs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28" charset="0"/>
                <a:cs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28" charset="0"/>
                <a:cs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88C4A3-0467-42F8-ADD1-C0BC5B41394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8" charset="0"/>
        <a:ea typeface="ＭＳ Ｐゴシック" pitchFamily="28" charset="-128"/>
        <a:cs typeface="ＭＳ Ｐゴシック" pitchFamily="2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8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8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8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8" charset="0"/>
        <a:ea typeface="ＭＳ Ｐゴシック" pitchFamily="2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EFE8A-733F-43E0-A856-EF55A6DB58F3}" type="slidenum">
              <a:rPr lang="en-US"/>
              <a:pPr/>
              <a:t>1</a:t>
            </a:fld>
            <a:endParaRPr lang="en-US"/>
          </a:p>
        </p:txBody>
      </p:sp>
      <p:sp>
        <p:nvSpPr>
          <p:cNvPr id="2765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3940B3-8077-4336-B652-6F6D6E878574}" type="slidenum">
              <a:rPr lang="en-US"/>
              <a:pPr/>
              <a:t>11</a:t>
            </a:fld>
            <a:endParaRPr lang="en-US"/>
          </a:p>
        </p:txBody>
      </p:sp>
      <p:sp>
        <p:nvSpPr>
          <p:cNvPr id="4710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E9079-6101-4017-BA99-D3A294AB3FED}" type="slidenum">
              <a:rPr lang="en-US"/>
              <a:pPr/>
              <a:t>12</a:t>
            </a:fld>
            <a:endParaRPr lang="en-US"/>
          </a:p>
        </p:txBody>
      </p:sp>
      <p:sp>
        <p:nvSpPr>
          <p:cNvPr id="4915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D92DA5-4DC8-4224-966C-13FE95A0C8D1}" type="slidenum">
              <a:rPr lang="en-US"/>
              <a:pPr/>
              <a:t>13</a:t>
            </a:fld>
            <a:endParaRPr lang="en-US"/>
          </a:p>
        </p:txBody>
      </p:sp>
      <p:sp>
        <p:nvSpPr>
          <p:cNvPr id="5325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D36B7F-D56F-4036-BBE8-021ABFE99DAC}" type="slidenum">
              <a:rPr lang="en-US"/>
              <a:pPr/>
              <a:t>14</a:t>
            </a:fld>
            <a:endParaRPr lang="en-US"/>
          </a:p>
        </p:txBody>
      </p:sp>
      <p:sp>
        <p:nvSpPr>
          <p:cNvPr id="5120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5D80E-C3D5-4A96-9675-6B40A5C10DAE}" type="slidenum">
              <a:rPr lang="en-US"/>
              <a:pPr/>
              <a:t>16</a:t>
            </a:fld>
            <a:endParaRPr lang="en-US"/>
          </a:p>
        </p:txBody>
      </p:sp>
      <p:sp>
        <p:nvSpPr>
          <p:cNvPr id="5632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F0FF46-0726-49B9-A71A-3C2675C36DDE}" type="slidenum">
              <a:rPr lang="en-US"/>
              <a:pPr/>
              <a:t>17</a:t>
            </a:fld>
            <a:endParaRPr lang="en-US"/>
          </a:p>
        </p:txBody>
      </p:sp>
      <p:sp>
        <p:nvSpPr>
          <p:cNvPr id="5837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CADBF4-812A-4479-BAE4-E43DFD83A668}" type="slidenum">
              <a:rPr lang="en-US"/>
              <a:pPr/>
              <a:t>18</a:t>
            </a:fld>
            <a:endParaRPr lang="en-US"/>
          </a:p>
        </p:txBody>
      </p:sp>
      <p:sp>
        <p:nvSpPr>
          <p:cNvPr id="6041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2C4EEE-A805-463D-9405-7F1E7912D213}" type="slidenum">
              <a:rPr lang="en-US"/>
              <a:pPr/>
              <a:t>2</a:t>
            </a:fld>
            <a:endParaRPr lang="en-US"/>
          </a:p>
        </p:txBody>
      </p:sp>
      <p:sp>
        <p:nvSpPr>
          <p:cNvPr id="2969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ED5FF1-4604-4EAC-ABBC-03F8B9DCE74E}" type="slidenum">
              <a:rPr lang="en-US"/>
              <a:pPr/>
              <a:t>3</a:t>
            </a:fld>
            <a:endParaRPr lang="en-US"/>
          </a:p>
        </p:txBody>
      </p:sp>
      <p:sp>
        <p:nvSpPr>
          <p:cNvPr id="3174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A1F13F-D159-460A-B127-8936D4924F8B}" type="slidenum">
              <a:rPr lang="en-US"/>
              <a:pPr/>
              <a:t>4</a:t>
            </a:fld>
            <a:endParaRPr lang="en-US"/>
          </a:p>
        </p:txBody>
      </p:sp>
      <p:sp>
        <p:nvSpPr>
          <p:cNvPr id="3379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94AF4-C5F3-4ECF-AEBF-BBAA0B84E3AE}" type="slidenum">
              <a:rPr lang="en-US"/>
              <a:pPr/>
              <a:t>5</a:t>
            </a:fld>
            <a:endParaRPr lang="en-US"/>
          </a:p>
        </p:txBody>
      </p:sp>
      <p:sp>
        <p:nvSpPr>
          <p:cNvPr id="3584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BAFCDA-A3FF-4854-AA43-CB1CB1015770}" type="slidenum">
              <a:rPr lang="en-US"/>
              <a:pPr/>
              <a:t>6</a:t>
            </a:fld>
            <a:endParaRPr lang="en-US"/>
          </a:p>
        </p:txBody>
      </p:sp>
      <p:sp>
        <p:nvSpPr>
          <p:cNvPr id="3789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472942-F6E5-4223-9415-E34152C0C5E0}" type="slidenum">
              <a:rPr lang="en-US"/>
              <a:pPr/>
              <a:t>7</a:t>
            </a:fld>
            <a:endParaRPr lang="en-US"/>
          </a:p>
        </p:txBody>
      </p:sp>
      <p:sp>
        <p:nvSpPr>
          <p:cNvPr id="3993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42086-9E3C-4B75-B96D-B982193A903D}" type="slidenum">
              <a:rPr lang="en-US"/>
              <a:pPr/>
              <a:t>8</a:t>
            </a:fld>
            <a:endParaRPr lang="en-US"/>
          </a:p>
        </p:txBody>
      </p:sp>
      <p:sp>
        <p:nvSpPr>
          <p:cNvPr id="4198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2962E-51B1-4DF1-9051-2C04F72C6C76}" type="slidenum">
              <a:rPr lang="en-US"/>
              <a:pPr/>
              <a:t>9</a:t>
            </a:fld>
            <a:endParaRPr lang="en-US"/>
          </a:p>
        </p:txBody>
      </p:sp>
      <p:sp>
        <p:nvSpPr>
          <p:cNvPr id="4403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E096081-3F0E-4747-AA21-9F6B661C74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932B52-6451-4910-9112-8651AECC8D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457200"/>
            <a:ext cx="19240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457200"/>
            <a:ext cx="56197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1891E1-1D2E-4FB6-9FDC-DF82C9A17B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E6DBA-6C37-41AF-972F-8D6280CD80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02756F-011C-42F7-93A4-E0F90AC980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771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771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A726C-4E80-43C0-B803-5F3071600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87915-D61D-40D8-9087-D925BF85B0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ED0B8-E793-4B32-A77B-54ECAADD76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E1DBF8-C63A-4D72-AA54-3F7F210C9B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DB0A2-9DD9-491B-BDCD-C237319446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4EF6-5A6C-48D5-9842-CF3E7FA1B0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457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52600"/>
            <a:ext cx="7696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2C64BC-29DC-4A4E-A963-B7C613AF8B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6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The Olmec Civilization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924800" cy="1143000"/>
          </a:xfrm>
        </p:spPr>
        <p:txBody>
          <a:bodyPr/>
          <a:lstStyle/>
          <a:p>
            <a:pPr algn="ctr" eaLnBrk="1" hangingPunct="1"/>
            <a:r>
              <a:rPr lang="en-US" sz="3800" b="1" smtClean="0"/>
              <a:t>Olmec Civilization as the “Mother Civilization” in Mesoamerica</a:t>
            </a:r>
            <a:endParaRPr 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Because of the influence that the Olmec civilization had on future civilizations within Mesoamerica, it is often referred to as the “Mother Civilization” in Mesoamerica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Pok-a-tok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ritual ball game = </a:t>
            </a:r>
            <a:r>
              <a:rPr lang="en-US" smtClean="0">
                <a:sym typeface="Wingdings" pitchFamily="28" charset="2"/>
              </a:rPr>
              <a:t>rubber balls were batted back and forth across a walled court</a:t>
            </a:r>
          </a:p>
          <a:p>
            <a:pPr lvl="1" eaLnBrk="1" hangingPunct="1"/>
            <a:r>
              <a:rPr lang="en-US" smtClean="0"/>
              <a:t>Symbolized the back &amp; forth struggle between this world and the 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aztectlachtl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28600"/>
            <a:ext cx="5688013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 descr="3026102916_b63bff58d2_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962400"/>
            <a:ext cx="5562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Religious Rituals of the Olmec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Bloodletting</a:t>
            </a:r>
          </a:p>
          <a:p>
            <a:pPr eaLnBrk="1" hangingPunct="1"/>
            <a:r>
              <a:rPr lang="en-US" smtClean="0"/>
              <a:t>Sacrifice of humans, animals, and valuable objects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696200" cy="1143000"/>
          </a:xfrm>
        </p:spPr>
        <p:txBody>
          <a:bodyPr/>
          <a:lstStyle/>
          <a:p>
            <a:pPr algn="ctr" eaLnBrk="1" hangingPunct="1"/>
            <a:r>
              <a:rPr lang="en-US" smtClean="0"/>
              <a:t>Olmec Religion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3810000"/>
            <a:ext cx="7162800" cy="2820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Olmec rulers = BOTH political leaders AND spiritual leaders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Performed rituals and ceremonies to satisfy the gods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Temples and pyramids built where thousands could gather for special religious ceremonies and festivals</a:t>
            </a:r>
          </a:p>
        </p:txBody>
      </p:sp>
      <p:pic>
        <p:nvPicPr>
          <p:cNvPr id="50180" name="Picture 6" descr="olmecs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143000"/>
            <a:ext cx="5267325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696200" cy="762000"/>
          </a:xfrm>
        </p:spPr>
        <p:txBody>
          <a:bodyPr/>
          <a:lstStyle/>
          <a:p>
            <a:pPr algn="ctr" eaLnBrk="1" hangingPunct="1"/>
            <a:r>
              <a:rPr lang="en-US" smtClean="0"/>
              <a:t>Bloodletting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1447800"/>
            <a:ext cx="3200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Tools used: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Blades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Stingray spines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Sharks’ teeth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Obsidian flakes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Rope with thorns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Jade “spears”</a:t>
            </a:r>
          </a:p>
        </p:txBody>
      </p:sp>
      <p:pic>
        <p:nvPicPr>
          <p:cNvPr id="54276" name="Picture 4" descr="Yaxchilán_lint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28971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 descr="blood7f13095yi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219200"/>
            <a:ext cx="2667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 descr="800px-Olmec_bloodletting_spo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343400"/>
            <a:ext cx="41148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071115-maya-sacrifice_1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28600"/>
            <a:ext cx="2760663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4" descr="AztecsHumanSacrifi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524000"/>
            <a:ext cx="38068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5" descr="aztec sacrifi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3276600"/>
            <a:ext cx="3425825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4876800" y="304800"/>
            <a:ext cx="388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Sacrifice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aztec_sacrific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609600"/>
            <a:ext cx="739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sacrific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685800"/>
            <a:ext cx="6710363" cy="534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Mesoamerica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524000"/>
            <a:ext cx="3687763" cy="4954588"/>
          </a:xfrm>
        </p:spPr>
        <p:txBody>
          <a:bodyPr/>
          <a:lstStyle/>
          <a:p>
            <a:pPr eaLnBrk="1" hangingPunct="1"/>
            <a:r>
              <a:rPr lang="en-US" smtClean="0"/>
              <a:t>Meso = means middle</a:t>
            </a:r>
          </a:p>
          <a:p>
            <a:pPr eaLnBrk="1" hangingPunct="1"/>
            <a:r>
              <a:rPr lang="en-US" smtClean="0"/>
              <a:t>Refers to any cultures that lived in present-day Mexico &amp; Central America</a:t>
            </a:r>
          </a:p>
        </p:txBody>
      </p:sp>
      <p:pic>
        <p:nvPicPr>
          <p:cNvPr id="28676" name="Picture 4" descr="Mesoamerica-Reg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0"/>
            <a:ext cx="388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Olmec Civilization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 of the earliest Mesoamerican civilizations</a:t>
            </a:r>
          </a:p>
          <a:p>
            <a:pPr eaLnBrk="1" hangingPunct="1"/>
            <a:r>
              <a:rPr lang="en-US" smtClean="0"/>
              <a:t>Located near Gulf of Mexico</a:t>
            </a:r>
          </a:p>
          <a:p>
            <a:pPr eaLnBrk="1" hangingPunct="1"/>
            <a:r>
              <a:rPr lang="en-US" smtClean="0"/>
              <a:t>Knowledge of them comes from excavations of 2 main sites = San Lorenzo and La Venta </a:t>
            </a:r>
            <a:r>
              <a:rPr lang="en-US" smtClean="0">
                <a:sym typeface="Wingdings" pitchFamily="28" charset="2"/>
              </a:rPr>
              <a:t> both discovered in the 1930s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477125" cy="838200"/>
          </a:xfrm>
        </p:spPr>
        <p:txBody>
          <a:bodyPr/>
          <a:lstStyle/>
          <a:p>
            <a:pPr eaLnBrk="1" hangingPunct="1"/>
            <a:r>
              <a:rPr lang="en-US" smtClean="0"/>
              <a:t>Olmec Civilization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813675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Olmec = known for gigantic stone heads carved from basalt (volcanic rock)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Some more than 9 feet tall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Some weighed as much as 40 tons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Heads of rulers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Built without wheels or “beasts of burden” </a:t>
            </a:r>
            <a:r>
              <a:rPr lang="en-US" smtClean="0">
                <a:sym typeface="Wingdings" pitchFamily="28" charset="2"/>
              </a:rPr>
              <a:t> Olmec moved these heads about 60 miles from the mountains to the sites where they were found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ym typeface="Wingdings" pitchFamily="28" charset="2"/>
              </a:rPr>
              <a:t>Think about the giant head from Legends of the Hidden Temple! His name was Olmec!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olme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93331">
            <a:off x="1295400" y="304800"/>
            <a:ext cx="34448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olmec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54644">
            <a:off x="5791200" y="381000"/>
            <a:ext cx="25304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Legends_of_the_Hidden_Temple_28Fog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962400"/>
            <a:ext cx="396240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Olmec Civilization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4994275" cy="50307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Religion played an important role in the lives of the Olmec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Many carvings found of the main Olmec god = a being with a human body and the catlike face of a jaguar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Olmec believed the jaguar god controlled the harvests</a:t>
            </a:r>
          </a:p>
        </p:txBody>
      </p:sp>
      <p:pic>
        <p:nvPicPr>
          <p:cNvPr id="36868" name="Picture 4" descr="history_stone_olme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5200" y="1828800"/>
            <a:ext cx="26543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Olmec Civilization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0"/>
            <a:ext cx="7386638" cy="4878388"/>
          </a:xfrm>
        </p:spPr>
        <p:txBody>
          <a:bodyPr/>
          <a:lstStyle/>
          <a:p>
            <a:pPr eaLnBrk="1" hangingPunct="1"/>
            <a:r>
              <a:rPr lang="en-US" smtClean="0"/>
              <a:t>Early Olmec farmers used </a:t>
            </a:r>
            <a:r>
              <a:rPr lang="en-US" b="1" u="sng" smtClean="0"/>
              <a:t>slash-and-burn farming</a:t>
            </a:r>
            <a:r>
              <a:rPr lang="en-US" b="1" smtClean="0"/>
              <a:t> = farmers cut down trees to clear land &amp; burned whatever was left</a:t>
            </a:r>
            <a:endParaRPr lang="en-US" smtClean="0"/>
          </a:p>
          <a:p>
            <a:pPr lvl="1" eaLnBrk="1" hangingPunct="1"/>
            <a:r>
              <a:rPr lang="en-US" smtClean="0"/>
              <a:t>Planted maize and other crops among fertile ashes</a:t>
            </a:r>
          </a:p>
          <a:p>
            <a:pPr lvl="1" eaLnBrk="1" hangingPunct="1"/>
            <a:r>
              <a:rPr lang="en-US" smtClean="0"/>
              <a:t>Problem = soil became exhausted after about 2 years</a:t>
            </a:r>
          </a:p>
          <a:p>
            <a:pPr lvl="1" eaLnBrk="1" hangingPunct="1"/>
            <a:r>
              <a:rPr lang="en-US" smtClean="0"/>
              <a:t>Farmers then shifted fields &amp; repeated the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ol203_01b_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838200"/>
            <a:ext cx="7162800" cy="53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Olmec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696200" cy="4495800"/>
          </a:xfrm>
        </p:spPr>
        <p:txBody>
          <a:bodyPr/>
          <a:lstStyle/>
          <a:p>
            <a:pPr eaLnBrk="1" hangingPunct="1"/>
            <a:r>
              <a:rPr lang="en-US" smtClean="0"/>
              <a:t>Olmec often traded with other Mesoamerican civilizations</a:t>
            </a:r>
          </a:p>
          <a:p>
            <a:pPr lvl="1" eaLnBrk="1" hangingPunct="1"/>
            <a:r>
              <a:rPr lang="en-US" smtClean="0"/>
              <a:t>Olmec artifacts found in other regions</a:t>
            </a:r>
          </a:p>
          <a:p>
            <a:pPr lvl="1" eaLnBrk="1" hangingPunct="1"/>
            <a:r>
              <a:rPr lang="en-US" smtClean="0"/>
              <a:t>Olmec ideas show up with later civilizations, such as:</a:t>
            </a:r>
          </a:p>
          <a:p>
            <a:pPr lvl="2" eaLnBrk="1" hangingPunct="1"/>
            <a:r>
              <a:rPr lang="en-US" smtClean="0"/>
              <a:t>Religious ceremonies</a:t>
            </a:r>
          </a:p>
          <a:p>
            <a:pPr lvl="2" eaLnBrk="1" hangingPunct="1"/>
            <a:r>
              <a:rPr lang="en-US" smtClean="0"/>
              <a:t>Sacrificial rituals</a:t>
            </a:r>
          </a:p>
          <a:p>
            <a:pPr lvl="2" eaLnBrk="1" hangingPunct="1"/>
            <a:r>
              <a:rPr lang="en-US" smtClean="0"/>
              <a:t>Bloodletting</a:t>
            </a:r>
          </a:p>
          <a:p>
            <a:pPr lvl="2" eaLnBrk="1" hangingPunct="1"/>
            <a:r>
              <a:rPr lang="en-US" smtClean="0"/>
              <a:t>Game of pok-a-tok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nd">
  <a:themeElements>
    <a:clrScheme name="Pond 1">
      <a:dk1>
        <a:srgbClr val="000000"/>
      </a:dk1>
      <a:lt1>
        <a:srgbClr val="E1F3BC"/>
      </a:lt1>
      <a:dk2>
        <a:srgbClr val="000C44"/>
      </a:dk2>
      <a:lt2>
        <a:srgbClr val="969696"/>
      </a:lt2>
      <a:accent1>
        <a:srgbClr val="7BD163"/>
      </a:accent1>
      <a:accent2>
        <a:srgbClr val="8EC4F9"/>
      </a:accent2>
      <a:accent3>
        <a:srgbClr val="EEF8DA"/>
      </a:accent3>
      <a:accent4>
        <a:srgbClr val="000000"/>
      </a:accent4>
      <a:accent5>
        <a:srgbClr val="BFE5B7"/>
      </a:accent5>
      <a:accent6>
        <a:srgbClr val="80B1E2"/>
      </a:accent6>
      <a:hlink>
        <a:srgbClr val="779AB6"/>
      </a:hlink>
      <a:folHlink>
        <a:srgbClr val="107D4B"/>
      </a:folHlink>
    </a:clrScheme>
    <a:fontScheme name="Pond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Pond 1">
        <a:dk1>
          <a:srgbClr val="000000"/>
        </a:dk1>
        <a:lt1>
          <a:srgbClr val="E1F3BC"/>
        </a:lt1>
        <a:dk2>
          <a:srgbClr val="000C44"/>
        </a:dk2>
        <a:lt2>
          <a:srgbClr val="969696"/>
        </a:lt2>
        <a:accent1>
          <a:srgbClr val="7BD163"/>
        </a:accent1>
        <a:accent2>
          <a:srgbClr val="8EC4F9"/>
        </a:accent2>
        <a:accent3>
          <a:srgbClr val="EEF8DA"/>
        </a:accent3>
        <a:accent4>
          <a:srgbClr val="000000"/>
        </a:accent4>
        <a:accent5>
          <a:srgbClr val="BFE5B7"/>
        </a:accent5>
        <a:accent6>
          <a:srgbClr val="80B1E2"/>
        </a:accent6>
        <a:hlink>
          <a:srgbClr val="779AB6"/>
        </a:hlink>
        <a:folHlink>
          <a:srgbClr val="107D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2004:Templates:Presentations:Designs:Pond</Template>
  <TotalTime>81</TotalTime>
  <Words>404</Words>
  <Application>Microsoft Office PowerPoint</Application>
  <PresentationFormat>On-screen Show (4:3)</PresentationFormat>
  <Paragraphs>69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ＭＳ Ｐゴシック</vt:lpstr>
      <vt:lpstr>Wingdings</vt:lpstr>
      <vt:lpstr>Pond</vt:lpstr>
      <vt:lpstr>The Olmec Civilization</vt:lpstr>
      <vt:lpstr>Mesoamerica</vt:lpstr>
      <vt:lpstr>Olmec Civilization</vt:lpstr>
      <vt:lpstr>Olmec Civilization</vt:lpstr>
      <vt:lpstr>Slide 5</vt:lpstr>
      <vt:lpstr>Olmec Civilization</vt:lpstr>
      <vt:lpstr>Olmec Civilization</vt:lpstr>
      <vt:lpstr>Slide 8</vt:lpstr>
      <vt:lpstr>Olmec</vt:lpstr>
      <vt:lpstr>Olmec Civilization as the “Mother Civilization” in Mesoamerica</vt:lpstr>
      <vt:lpstr>Pok-a-tok</vt:lpstr>
      <vt:lpstr>Slide 12</vt:lpstr>
      <vt:lpstr>Religious Rituals of the Olmec</vt:lpstr>
      <vt:lpstr>Olmec Religion</vt:lpstr>
      <vt:lpstr>Bloodletting</vt:lpstr>
      <vt:lpstr>Slide 16</vt:lpstr>
      <vt:lpstr>Slide 17</vt:lpstr>
      <vt:lpstr>Slide 18</vt:lpstr>
    </vt:vector>
  </TitlesOfParts>
  <Company>Elise Cona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Trading Peoples</dc:title>
  <dc:creator>Elise Cona</dc:creator>
  <cp:lastModifiedBy>Teacher</cp:lastModifiedBy>
  <cp:revision>13</cp:revision>
  <dcterms:created xsi:type="dcterms:W3CDTF">2011-08-21T22:01:49Z</dcterms:created>
  <dcterms:modified xsi:type="dcterms:W3CDTF">2015-10-12T15:36:20Z</dcterms:modified>
</cp:coreProperties>
</file>