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8" r:id="rId3"/>
    <p:sldId id="286" r:id="rId4"/>
    <p:sldId id="287" r:id="rId5"/>
    <p:sldId id="288" r:id="rId6"/>
    <p:sldId id="261" r:id="rId7"/>
    <p:sldId id="262" r:id="rId8"/>
    <p:sldId id="263" r:id="rId9"/>
    <p:sldId id="279" r:id="rId10"/>
    <p:sldId id="280" r:id="rId11"/>
    <p:sldId id="281" r:id="rId12"/>
    <p:sldId id="282" r:id="rId13"/>
    <p:sldId id="283" r:id="rId14"/>
    <p:sldId id="264" r:id="rId15"/>
    <p:sldId id="265" r:id="rId16"/>
    <p:sldId id="285" r:id="rId17"/>
    <p:sldId id="266" r:id="rId18"/>
    <p:sldId id="271" r:id="rId19"/>
    <p:sldId id="273" r:id="rId20"/>
    <p:sldId id="274" r:id="rId21"/>
    <p:sldId id="275" r:id="rId22"/>
    <p:sldId id="294" r:id="rId23"/>
    <p:sldId id="277" r:id="rId24"/>
    <p:sldId id="289" r:id="rId25"/>
    <p:sldId id="290" r:id="rId26"/>
    <p:sldId id="291" r:id="rId27"/>
    <p:sldId id="292" r:id="rId28"/>
    <p:sldId id="293" r:id="rId29"/>
    <p:sldId id="29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4712-50A8-4227-8EFE-7611CB2D3B38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F456-3561-4827-B35D-4244A8FCD0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4712-50A8-4227-8EFE-7611CB2D3B38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F456-3561-4827-B35D-4244A8FCD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4712-50A8-4227-8EFE-7611CB2D3B38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F456-3561-4827-B35D-4244A8FCD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4712-50A8-4227-8EFE-7611CB2D3B38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F456-3561-4827-B35D-4244A8FCD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4712-50A8-4227-8EFE-7611CB2D3B38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F456-3561-4827-B35D-4244A8FCD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4712-50A8-4227-8EFE-7611CB2D3B38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F456-3561-4827-B35D-4244A8FCD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4712-50A8-4227-8EFE-7611CB2D3B38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F456-3561-4827-B35D-4244A8FCD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4712-50A8-4227-8EFE-7611CB2D3B38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F456-3561-4827-B35D-4244A8FCD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4712-50A8-4227-8EFE-7611CB2D3B38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F456-3561-4827-B35D-4244A8FCD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4712-50A8-4227-8EFE-7611CB2D3B38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F456-3561-4827-B35D-4244A8FCD0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5704712-50A8-4227-8EFE-7611CB2D3B38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1A3F456-3561-4827-B35D-4244A8FCD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5704712-50A8-4227-8EFE-7611CB2D3B38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1A3F456-3561-4827-B35D-4244A8FCD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imgres?imgurl=http://abagond.files.wordpress.com/2007/07/hobbes.jpg&amp;imgrefurl=http://abagond.wordpress.com/2007/07/16/hobbes/&amp;usg=__bUpGCeJtAznrtjRMJZUX7WAy2KI=&amp;h=520&amp;w=400&amp;sz=81&amp;hl=en&amp;start=9&amp;zoom=1&amp;tbnid=73pNmZM1cBRAwM:&amp;tbnh=131&amp;tbnw=101&amp;ei=TM5vTZa9EsuatwehrtyQDw&amp;prev=/images?q=thomas+hobbes&amp;um=1&amp;hl=en&amp;safe=active&amp;tbs=isch:1&amp;um=1&amp;itbs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imgres?imgurl=http://jpetrie.myweb.uga.edu/TJ%202%20436X500.jpg&amp;imgrefurl=http://jpetrie.myweb.uga.edu/TJ.html&amp;usg=__IsENYLya3E2CqokpF1xrXtS0VHc=&amp;h=500&amp;w=436&amp;sz=36&amp;hl=en&amp;start=3&amp;zoom=1&amp;tbnid=tfqVycwchjNrHM:&amp;tbnh=130&amp;tbnw=113&amp;ei=R9BvTeiyLsHEtweT0MyFDw&amp;prev=/images?q=thomas+jefferson&amp;um=1&amp;hl=en&amp;safe=active&amp;tbs=isch:1&amp;um=1&amp;itbs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8077200" cy="1066800"/>
          </a:xfrm>
        </p:spPr>
        <p:txBody>
          <a:bodyPr/>
          <a:lstStyle/>
          <a:p>
            <a:pPr algn="ctr"/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828800"/>
            <a:ext cx="8077200" cy="1600200"/>
          </a:xfrm>
        </p:spPr>
        <p:txBody>
          <a:bodyPr>
            <a:normAutofit/>
          </a:bodyPr>
          <a:lstStyle/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5448"/>
            <a:ext cx="8305800" cy="1252728"/>
          </a:xfrm>
        </p:spPr>
        <p:txBody>
          <a:bodyPr/>
          <a:lstStyle/>
          <a:p>
            <a:pPr algn="ctr"/>
            <a:r>
              <a:rPr lang="en-US" dirty="0"/>
              <a:t>Impact on Politics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Thomas Hobbes vs. John Locke</a:t>
            </a:r>
          </a:p>
          <a:p>
            <a:r>
              <a:rPr lang="en-US"/>
              <a:t>In England at the time = struggle between those who wanted an absolute monarchy &amp; those that wanted to govern themselves</a:t>
            </a:r>
          </a:p>
        </p:txBody>
      </p:sp>
      <p:pic>
        <p:nvPicPr>
          <p:cNvPr id="25605" name="Picture 5" descr="180px-Hobb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267200"/>
            <a:ext cx="1714500" cy="2057400"/>
          </a:xfrm>
          <a:prstGeom prst="rect">
            <a:avLst/>
          </a:prstGeom>
          <a:noFill/>
        </p:spPr>
      </p:pic>
      <p:pic>
        <p:nvPicPr>
          <p:cNvPr id="25607" name="Picture 7" descr="john-loc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343400"/>
            <a:ext cx="1709738" cy="2000250"/>
          </a:xfrm>
          <a:prstGeom prst="rect">
            <a:avLst/>
          </a:prstGeom>
          <a:noFill/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581400" y="4876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vs.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286000" y="2362200"/>
            <a:ext cx="6096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76800" y="2362200"/>
            <a:ext cx="83820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914400"/>
          </a:xfrm>
        </p:spPr>
        <p:txBody>
          <a:bodyPr/>
          <a:lstStyle/>
          <a:p>
            <a:pPr algn="ctr"/>
            <a:r>
              <a:rPr lang="en-US" dirty="0"/>
              <a:t>Thomas Hobbes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752600"/>
            <a:ext cx="44196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Absolute monarchy = best form of government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Violence &amp; disorder = natural to human beings</a:t>
            </a:r>
          </a:p>
          <a:p>
            <a:pPr>
              <a:lnSpc>
                <a:spcPct val="90000"/>
              </a:lnSpc>
            </a:pPr>
            <a:r>
              <a:rPr lang="en-US" sz="2800" i="1" dirty="0"/>
              <a:t>Leviathan</a:t>
            </a:r>
            <a:r>
              <a:rPr lang="en-US" sz="2800" dirty="0"/>
              <a:t> = book he wrote about a state in which people lived without government &amp; it was brutal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People don’t have the right to rebel against the government or ruler</a:t>
            </a:r>
          </a:p>
        </p:txBody>
      </p:sp>
      <p:pic>
        <p:nvPicPr>
          <p:cNvPr id="26629" name="Picture 5" descr="ANd9GcTzpGiZrrnttY-GvXzpJwRtC9Q3j82p37vhu2KU9bvMhDpyTorDYmhQegd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2243138" cy="2909888"/>
          </a:xfrm>
          <a:prstGeom prst="rect">
            <a:avLst/>
          </a:prstGeom>
          <a:noFill/>
        </p:spPr>
      </p:pic>
      <p:pic>
        <p:nvPicPr>
          <p:cNvPr id="26631" name="Picture 7" descr="390px-Leviathan_g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657600"/>
            <a:ext cx="2098675" cy="2986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John Locke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4457700" cy="4343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People are naturally reasonable and moral</a:t>
            </a:r>
          </a:p>
          <a:p>
            <a:pPr>
              <a:lnSpc>
                <a:spcPct val="100000"/>
              </a:lnSpc>
            </a:pPr>
            <a:r>
              <a:rPr lang="en-US" dirty="0"/>
              <a:t>People have </a:t>
            </a:r>
            <a:r>
              <a:rPr lang="en-US" b="1" u="sng" dirty="0"/>
              <a:t>natural rights</a:t>
            </a:r>
            <a:r>
              <a:rPr lang="en-US" dirty="0"/>
              <a:t> = rights granted at birth </a:t>
            </a:r>
            <a:r>
              <a:rPr lang="en-US" dirty="0">
                <a:sym typeface="Wingdings" pitchFamily="2" charset="2"/>
              </a:rPr>
              <a:t> life, liberty, and property</a:t>
            </a:r>
          </a:p>
        </p:txBody>
      </p:sp>
      <p:pic>
        <p:nvPicPr>
          <p:cNvPr id="27653" name="Picture 5" descr="John_Loc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219200"/>
            <a:ext cx="2486025" cy="2857500"/>
          </a:xfrm>
          <a:prstGeom prst="rect">
            <a:avLst/>
          </a:prstGeom>
          <a:noFill/>
        </p:spPr>
      </p:pic>
      <p:pic>
        <p:nvPicPr>
          <p:cNvPr id="27655" name="Picture 7" descr="LockeLifeLibertyProper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962400"/>
            <a:ext cx="2981325" cy="2519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John Locke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1676400"/>
            <a:ext cx="5181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 dirty="0">
                <a:sym typeface="Wingdings" pitchFamily="2" charset="2"/>
              </a:rPr>
              <a:t>Two Treatises on Government</a:t>
            </a:r>
            <a:r>
              <a:rPr lang="en-US" sz="2400" dirty="0">
                <a:sym typeface="Wingdings" pitchFamily="2" charset="2"/>
              </a:rPr>
              <a:t> = essays he wrote that said: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>
                <a:sym typeface="Wingdings" pitchFamily="2" charset="2"/>
              </a:rPr>
              <a:t>	</a:t>
            </a:r>
            <a:r>
              <a:rPr lang="en-US" sz="2400" dirty="0">
                <a:sym typeface="Wingdings" pitchFamily="2" charset="2"/>
              </a:rPr>
              <a:t>1. People created the government to protect these natural rights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>
                <a:sym typeface="Wingdings" pitchFamily="2" charset="2"/>
              </a:rPr>
              <a:t>	</a:t>
            </a:r>
            <a:r>
              <a:rPr lang="en-US" sz="2400" dirty="0">
                <a:sym typeface="Wingdings" pitchFamily="2" charset="2"/>
              </a:rPr>
              <a:t>2. Government is responsible to the people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>
                <a:sym typeface="Wingdings" pitchFamily="2" charset="2"/>
              </a:rPr>
              <a:t>	</a:t>
            </a:r>
            <a:r>
              <a:rPr lang="en-US" sz="2400" dirty="0">
                <a:sym typeface="Wingdings" pitchFamily="2" charset="2"/>
              </a:rPr>
              <a:t>3. If the government doesn’t do it’s job, the people have the right to overthrow it</a:t>
            </a:r>
            <a:endParaRPr lang="en-US" sz="2400" i="1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Influenced Thomas Jefferson when he wrote the Declaration of Independence</a:t>
            </a:r>
          </a:p>
        </p:txBody>
      </p:sp>
      <p:pic>
        <p:nvPicPr>
          <p:cNvPr id="28677" name="Picture 5" descr="ANd9GcQOfHLqmaa-cXtvdVXbQ0aVXS_cimvzPTo8lnFzHyf9Qlcy0RmJ0qvC0z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1928813" cy="2219325"/>
          </a:xfrm>
          <a:prstGeom prst="rect">
            <a:avLst/>
          </a:prstGeom>
          <a:noFill/>
        </p:spPr>
      </p:pic>
      <p:pic>
        <p:nvPicPr>
          <p:cNvPr id="28679" name="Picture 7" descr="ge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886200"/>
            <a:ext cx="2428875" cy="2528888"/>
          </a:xfrm>
          <a:prstGeom prst="rect">
            <a:avLst/>
          </a:prstGeom>
          <a:noFill/>
        </p:spPr>
      </p:pic>
      <p:sp>
        <p:nvSpPr>
          <p:cNvPr id="28681" name="Line 9"/>
          <p:cNvSpPr>
            <a:spLocks noChangeShapeType="1"/>
          </p:cNvSpPr>
          <p:nvPr/>
        </p:nvSpPr>
        <p:spPr bwMode="auto">
          <a:xfrm flipH="1" flipV="1">
            <a:off x="2057400" y="2667000"/>
            <a:ext cx="40386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Montesquieu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1874838"/>
            <a:ext cx="5105400" cy="4678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Wrote </a:t>
            </a:r>
            <a:r>
              <a:rPr lang="en-US" sz="2800" i="1"/>
              <a:t>The Spirit of the Laws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Studied various existing governments</a:t>
            </a:r>
          </a:p>
          <a:p>
            <a:pPr>
              <a:lnSpc>
                <a:spcPct val="90000"/>
              </a:lnSpc>
            </a:pPr>
            <a:r>
              <a:rPr lang="en-US" sz="2800"/>
              <a:t>Promoted democracy and separation of powers</a:t>
            </a:r>
          </a:p>
          <a:p>
            <a:pPr>
              <a:lnSpc>
                <a:spcPct val="90000"/>
              </a:lnSpc>
            </a:pPr>
            <a:r>
              <a:rPr lang="en-US" sz="2800"/>
              <a:t>Power should be equal among the branches; checks and balances</a:t>
            </a:r>
          </a:p>
          <a:p>
            <a:pPr>
              <a:lnSpc>
                <a:spcPct val="90000"/>
              </a:lnSpc>
            </a:pPr>
            <a:r>
              <a:rPr lang="en-US" sz="2800"/>
              <a:t>Influenced the U.S. Constitution</a:t>
            </a:r>
          </a:p>
        </p:txBody>
      </p:sp>
      <p:pic>
        <p:nvPicPr>
          <p:cNvPr id="9220" name="Picture 4" descr="montesquieu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2660650" cy="3505200"/>
          </a:xfrm>
          <a:prstGeom prst="rect">
            <a:avLst/>
          </a:prstGeom>
          <a:noFill/>
        </p:spPr>
      </p:pic>
      <p:pic>
        <p:nvPicPr>
          <p:cNvPr id="9221" name="Picture 5" descr="Power Separ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862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Voltaire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874838"/>
            <a:ext cx="4724400" cy="4754562"/>
          </a:xfrm>
        </p:spPr>
        <p:txBody>
          <a:bodyPr/>
          <a:lstStyle/>
          <a:p>
            <a:r>
              <a:rPr lang="en-US" sz="2800" dirty="0"/>
              <a:t>Wrote </a:t>
            </a:r>
            <a:r>
              <a:rPr lang="en-US" sz="2800" i="1" dirty="0" err="1"/>
              <a:t>Candide</a:t>
            </a:r>
            <a:r>
              <a:rPr lang="en-US" sz="2800" dirty="0"/>
              <a:t> = challenged the idea that </a:t>
            </a:r>
            <a:r>
              <a:rPr lang="en-US" sz="2800" dirty="0" smtClean="0"/>
              <a:t>“all is for the best in the best of all possible worlds”</a:t>
            </a:r>
            <a:endParaRPr lang="en-US" sz="2800" dirty="0"/>
          </a:p>
          <a:p>
            <a:r>
              <a:rPr lang="en-US" sz="2800" dirty="0"/>
              <a:t>Mocked the Church and the royal court</a:t>
            </a:r>
          </a:p>
          <a:p>
            <a:r>
              <a:rPr lang="en-US" sz="2800" dirty="0"/>
              <a:t>Promoted religious freedom, freedom of speech, and freedom of the press</a:t>
            </a:r>
          </a:p>
        </p:txBody>
      </p:sp>
      <p:pic>
        <p:nvPicPr>
          <p:cNvPr id="10244" name="Picture 4" descr="volta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3054350" cy="3689350"/>
          </a:xfrm>
          <a:prstGeom prst="rect">
            <a:avLst/>
          </a:prstGeom>
          <a:noFill/>
        </p:spPr>
      </p:pic>
      <p:pic>
        <p:nvPicPr>
          <p:cNvPr id="10245" name="Picture 5" descr="cand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200400"/>
            <a:ext cx="2403475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1139952"/>
          </a:xfrm>
        </p:spPr>
        <p:txBody>
          <a:bodyPr/>
          <a:lstStyle/>
          <a:p>
            <a:pPr algn="ctr"/>
            <a:r>
              <a:rPr lang="en-US" dirty="0" smtClean="0"/>
              <a:t>Impact on Religion: Deism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4762500" cy="4724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Voltaire, along with many other Enlightenment thinkers practiced </a:t>
            </a:r>
            <a:r>
              <a:rPr lang="en-US" b="1" u="sng" dirty="0" smtClean="0"/>
              <a:t>deism</a:t>
            </a:r>
          </a:p>
          <a:p>
            <a:pPr lvl="1"/>
            <a:r>
              <a:rPr lang="en-US" dirty="0" smtClean="0"/>
              <a:t>Belief in an abstract and remote Deity</a:t>
            </a:r>
          </a:p>
          <a:p>
            <a:pPr lvl="1"/>
            <a:r>
              <a:rPr lang="en-US" dirty="0" smtClean="0"/>
              <a:t>Deity created the world, but doesn’t intervene in history or tamper with natural law</a:t>
            </a:r>
          </a:p>
          <a:p>
            <a:pPr lvl="1"/>
            <a:r>
              <a:rPr lang="en-US" dirty="0" smtClean="0"/>
              <a:t>This Deity = like an engineer </a:t>
            </a:r>
            <a:r>
              <a:rPr lang="en-US" dirty="0" smtClean="0">
                <a:sym typeface="Wingdings" pitchFamily="2" charset="2"/>
              </a:rPr>
              <a:t> made the machine, but is now letting it run on its own </a:t>
            </a:r>
            <a:endParaRPr lang="en-US" dirty="0" smtClean="0"/>
          </a:p>
        </p:txBody>
      </p:sp>
      <p:pic>
        <p:nvPicPr>
          <p:cNvPr id="30725" name="Picture 5" descr="home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981200"/>
            <a:ext cx="3505200" cy="3805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Women &amp; the Enlightenment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600200"/>
            <a:ext cx="4953000" cy="50291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At this time:</a:t>
            </a:r>
          </a:p>
          <a:p>
            <a:pPr lvl="1"/>
            <a:r>
              <a:rPr lang="en-US" dirty="0" smtClean="0"/>
              <a:t>Ideas </a:t>
            </a:r>
            <a:r>
              <a:rPr lang="en-US" dirty="0"/>
              <a:t>of equality and freedom didn’t apply to women</a:t>
            </a:r>
          </a:p>
          <a:p>
            <a:pPr lvl="1"/>
            <a:r>
              <a:rPr lang="en-US" dirty="0" smtClean="0"/>
              <a:t>Women didn’t </a:t>
            </a:r>
            <a:r>
              <a:rPr lang="en-US" dirty="0"/>
              <a:t>participate in public life like men</a:t>
            </a:r>
          </a:p>
          <a:p>
            <a:pPr lvl="1"/>
            <a:r>
              <a:rPr lang="en-US" dirty="0" smtClean="0"/>
              <a:t>Women were limited </a:t>
            </a:r>
            <a:r>
              <a:rPr lang="en-US" dirty="0"/>
              <a:t>to home and the family</a:t>
            </a:r>
          </a:p>
          <a:p>
            <a:r>
              <a:rPr lang="en-US" dirty="0"/>
              <a:t>Small </a:t>
            </a:r>
            <a:r>
              <a:rPr lang="en-US" dirty="0" smtClean="0"/>
              <a:t>groups </a:t>
            </a:r>
            <a:r>
              <a:rPr lang="en-US" dirty="0"/>
              <a:t>of women began to speak </a:t>
            </a:r>
            <a:r>
              <a:rPr lang="en-US" dirty="0" smtClean="0"/>
              <a:t>out</a:t>
            </a:r>
          </a:p>
          <a:p>
            <a:r>
              <a:rPr lang="en-US" dirty="0" smtClean="0"/>
              <a:t>Mary Wollstonecraft = wrote </a:t>
            </a:r>
            <a:r>
              <a:rPr lang="en-US" i="1" dirty="0" smtClean="0"/>
              <a:t>Vindication of the Rights of Women</a:t>
            </a:r>
            <a:r>
              <a:rPr lang="en-US" dirty="0" smtClean="0"/>
              <a:t> = favored equal education for women and men so both could contribute to society</a:t>
            </a:r>
          </a:p>
          <a:p>
            <a:endParaRPr lang="en-US" dirty="0"/>
          </a:p>
        </p:txBody>
      </p:sp>
      <p:pic>
        <p:nvPicPr>
          <p:cNvPr id="4" name="Picture 4" descr="portra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2790825" cy="3314700"/>
          </a:xfrm>
          <a:prstGeom prst="rect">
            <a:avLst/>
          </a:prstGeom>
          <a:noFill/>
        </p:spPr>
      </p:pic>
      <p:pic>
        <p:nvPicPr>
          <p:cNvPr id="5" name="Picture 5" descr="Wollstonecraft-right-of-wo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86200"/>
            <a:ext cx="3268663" cy="280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Impact on the Arts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874838"/>
            <a:ext cx="4724400" cy="4754562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Classical Movement</a:t>
            </a:r>
            <a:r>
              <a:rPr lang="en-US" sz="2800" dirty="0" smtClean="0"/>
              <a:t> </a:t>
            </a:r>
            <a:r>
              <a:rPr lang="en-US" sz="2800" dirty="0"/>
              <a:t>= art going back to ancient Greek and Roman ideals that represented order and reason</a:t>
            </a:r>
          </a:p>
          <a:p>
            <a:pPr lvl="1"/>
            <a:r>
              <a:rPr lang="en-US" sz="2400" dirty="0"/>
              <a:t>Includes art, music, and </a:t>
            </a:r>
            <a:r>
              <a:rPr lang="en-US" sz="2400" dirty="0" smtClean="0"/>
              <a:t>literature </a:t>
            </a:r>
            <a:r>
              <a:rPr lang="en-US" sz="2400" dirty="0" smtClean="0">
                <a:sym typeface="Wingdings" pitchFamily="2" charset="2"/>
              </a:rPr>
              <a:t> all reflected simplicity, clarity, and order</a:t>
            </a:r>
            <a:endParaRPr lang="en-US" sz="2400" dirty="0"/>
          </a:p>
          <a:p>
            <a:pPr lvl="1"/>
            <a:r>
              <a:rPr lang="en-US" sz="2400" dirty="0" smtClean="0">
                <a:sym typeface="Wingdings" pitchFamily="2" charset="2"/>
              </a:rPr>
              <a:t>Famous classical composers = Wolfgang Amadeus Mozart and Johann Sebastian Bach</a:t>
            </a:r>
          </a:p>
        </p:txBody>
      </p:sp>
      <p:pic>
        <p:nvPicPr>
          <p:cNvPr id="18437" name="Picture 5" descr="baby-grand-pi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200400"/>
            <a:ext cx="2182368" cy="32385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962400"/>
            <a:ext cx="213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ba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13767">
            <a:off x="424827" y="1234837"/>
            <a:ext cx="2139950" cy="2731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48"/>
            <a:ext cx="8610600" cy="125272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Opposition to the Enlightenment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828800"/>
            <a:ext cx="5029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Some saw this ordered view of the universe as overly rational and lacking emotion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Jean-Jacques Rousseau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People should rely more on emotion and </a:t>
            </a:r>
            <a:r>
              <a:rPr lang="en-US" sz="2400" dirty="0" smtClean="0"/>
              <a:t>instinct and less on book learning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Believed people are naturally good, but civilization and institutions corrupt them</a:t>
            </a:r>
          </a:p>
        </p:txBody>
      </p:sp>
      <p:pic>
        <p:nvPicPr>
          <p:cNvPr id="20485" name="Picture 5" descr="rousse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3378200" cy="4067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914400"/>
          </a:xfrm>
        </p:spPr>
        <p:txBody>
          <a:bodyPr/>
          <a:lstStyle/>
          <a:p>
            <a:pPr algn="ctr"/>
            <a:r>
              <a:rPr lang="en-US" dirty="0" smtClean="0"/>
              <a:t>Science and Enlightenment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4876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Popular interest in science spread throughout Europe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More people used science to explain the universe, not the Church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Monarchs set up academies, observatories, museums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Societies like Royal Society of London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Financial support to scientists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Published their works</a:t>
            </a:r>
          </a:p>
        </p:txBody>
      </p:sp>
      <p:pic>
        <p:nvPicPr>
          <p:cNvPr id="23557" name="Picture 5" descr="934860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905000"/>
            <a:ext cx="3743325" cy="2924175"/>
          </a:xfrm>
          <a:prstGeom prst="rect">
            <a:avLst/>
          </a:prstGeom>
          <a:noFill/>
        </p:spPr>
      </p:pic>
      <p:pic>
        <p:nvPicPr>
          <p:cNvPr id="23559" name="Picture 7" descr="RoyalSocie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486400"/>
            <a:ext cx="3048000" cy="954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Jean-Jacques Rousseau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4495800" cy="4648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dirty="0"/>
              <a:t>Urged getting rid of civilization and returning to a “state of nature”</a:t>
            </a:r>
          </a:p>
          <a:p>
            <a:pPr>
              <a:lnSpc>
                <a:spcPct val="80000"/>
              </a:lnSpc>
            </a:pPr>
            <a:r>
              <a:rPr lang="en-US" sz="2600" i="1" dirty="0"/>
              <a:t>The Social Contract</a:t>
            </a:r>
            <a:r>
              <a:rPr lang="en-US" sz="2600" dirty="0"/>
              <a:t> = “man is born free, and he is everywhere in chains”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Basis of government = social contract in which people give up their individual rights to the “general will” of the majority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Government BY the people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Influenced </a:t>
            </a:r>
            <a:r>
              <a:rPr lang="en-US" sz="2600" dirty="0"/>
              <a:t>democracy</a:t>
            </a:r>
          </a:p>
        </p:txBody>
      </p:sp>
      <p:pic>
        <p:nvPicPr>
          <p:cNvPr id="21509" name="Picture 5" descr="rousse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0"/>
            <a:ext cx="3757613" cy="3381375"/>
          </a:xfrm>
          <a:prstGeom prst="rect">
            <a:avLst/>
          </a:prstGeom>
          <a:noFill/>
        </p:spPr>
      </p:pic>
      <p:pic>
        <p:nvPicPr>
          <p:cNvPr id="21511" name="Picture 7" descr="social_contra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191000"/>
            <a:ext cx="2092325" cy="2533650"/>
          </a:xfrm>
          <a:prstGeom prst="rect">
            <a:avLst/>
          </a:prstGeom>
          <a:noFill/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5486400" y="2971800"/>
            <a:ext cx="381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5715000" y="32766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Immanuel Kant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752600"/>
            <a:ext cx="4953000" cy="4876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dirty="0" smtClean="0"/>
              <a:t>Argued that reason couldn’t answer </a:t>
            </a:r>
            <a:r>
              <a:rPr lang="en-US" sz="2600" dirty="0"/>
              <a:t>problems of </a:t>
            </a:r>
            <a:r>
              <a:rPr lang="en-US" sz="2600" b="1" u="sng" dirty="0"/>
              <a:t>metaphysics</a:t>
            </a:r>
            <a:r>
              <a:rPr lang="en-US" sz="2600" dirty="0"/>
              <a:t> = philosophy that deals with spiritual issues like the existence of God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Reality = </a:t>
            </a:r>
            <a:r>
              <a:rPr lang="en-US" sz="2600" dirty="0" smtClean="0"/>
              <a:t>there’s a physical </a:t>
            </a:r>
            <a:r>
              <a:rPr lang="en-US" sz="2600" dirty="0"/>
              <a:t>world and </a:t>
            </a:r>
            <a:r>
              <a:rPr lang="en-US" sz="2600" dirty="0" smtClean="0"/>
              <a:t>a spiritual </a:t>
            </a:r>
            <a:r>
              <a:rPr lang="en-US" sz="2600" dirty="0"/>
              <a:t>world – and you need different methods for looking at each one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Physical world = knowledge through senses and reason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Spiritual world = knowledge through faith and intuition</a:t>
            </a:r>
          </a:p>
        </p:txBody>
      </p:sp>
      <p:pic>
        <p:nvPicPr>
          <p:cNvPr id="22533" name="Picture 5" descr="6a00d8341c562c53ef0148c85fe8a7970c-5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32004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Impact on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44958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Many started to reject deism </a:t>
            </a:r>
            <a:r>
              <a:rPr lang="en-US" dirty="0" smtClean="0">
                <a:sym typeface="Wingdings" pitchFamily="2" charset="2"/>
              </a:rPr>
              <a:t> wanted something more emotionally satisfying</a:t>
            </a:r>
            <a:endParaRPr lang="en-US" dirty="0" smtClean="0"/>
          </a:p>
          <a:p>
            <a:r>
              <a:rPr lang="en-US" dirty="0" smtClean="0"/>
              <a:t>Religious awakenings shook Protestant Europe and North America</a:t>
            </a:r>
          </a:p>
          <a:p>
            <a:pPr lvl="1"/>
            <a:r>
              <a:rPr lang="en-US" dirty="0" smtClean="0"/>
              <a:t>Fiery sermons</a:t>
            </a:r>
          </a:p>
          <a:p>
            <a:pPr lvl="1"/>
            <a:r>
              <a:rPr lang="en-US" dirty="0" smtClean="0"/>
              <a:t>Public repentance</a:t>
            </a:r>
          </a:p>
          <a:p>
            <a:pPr lvl="1"/>
            <a:r>
              <a:rPr lang="en-US" dirty="0" smtClean="0"/>
              <a:t>Sharing intense personal experiences of sin and redemption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05000"/>
            <a:ext cx="37623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Impact on the Arts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874838"/>
            <a:ext cx="45720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Classicism in arts gave way to </a:t>
            </a:r>
            <a:r>
              <a:rPr lang="en-US" sz="2800" b="1" u="sng" dirty="0"/>
              <a:t>romanticism</a:t>
            </a:r>
            <a:r>
              <a:rPr lang="en-US" sz="2800" dirty="0"/>
              <a:t> = celebrated emotion and the </a:t>
            </a:r>
            <a:r>
              <a:rPr lang="en-US" sz="2800" dirty="0" smtClean="0"/>
              <a:t>individual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ym typeface="Wingdings" pitchFamily="2" charset="2"/>
              </a:rPr>
              <a:t>Broke </a:t>
            </a:r>
            <a:r>
              <a:rPr lang="en-US" sz="2400" dirty="0">
                <a:sym typeface="Wingdings" pitchFamily="2" charset="2"/>
              </a:rPr>
              <a:t>free of </a:t>
            </a:r>
            <a:r>
              <a:rPr lang="en-US" sz="2400" dirty="0" smtClean="0">
                <a:sym typeface="Wingdings" pitchFamily="2" charset="2"/>
              </a:rPr>
              <a:t>restraints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ym typeface="Wingdings" pitchFamily="2" charset="2"/>
              </a:rPr>
              <a:t>Famous Romantic composer = Ludwig </a:t>
            </a:r>
            <a:r>
              <a:rPr lang="en-US" sz="2400" dirty="0">
                <a:sym typeface="Wingdings" pitchFamily="2" charset="2"/>
              </a:rPr>
              <a:t>von </a:t>
            </a:r>
            <a:r>
              <a:rPr lang="en-US" sz="2400" dirty="0" smtClean="0">
                <a:sym typeface="Wingdings" pitchFamily="2" charset="2"/>
              </a:rPr>
              <a:t>Beethoven</a:t>
            </a:r>
            <a:endParaRPr lang="en-US" sz="2400" dirty="0">
              <a:sym typeface="Wingdings" pitchFamily="2" charset="2"/>
            </a:endParaRPr>
          </a:p>
        </p:txBody>
      </p:sp>
      <p:pic>
        <p:nvPicPr>
          <p:cNvPr id="24581" name="Picture 5" descr="beethov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3381375" cy="423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Looking Ahead:</a:t>
            </a:r>
            <a:br>
              <a:rPr lang="en-US" dirty="0" smtClean="0"/>
            </a:br>
            <a:r>
              <a:rPr lang="en-US" dirty="0" smtClean="0"/>
              <a:t>Science in the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243840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2600" dirty="0" smtClean="0"/>
              <a:t>AP World History Notes</a:t>
            </a:r>
          </a:p>
          <a:p>
            <a:pPr algn="ctr"/>
            <a:r>
              <a:rPr lang="en-US" sz="2600" dirty="0" smtClean="0"/>
              <a:t>Chapter 16</a:t>
            </a:r>
          </a:p>
          <a:p>
            <a:pPr algn="ctr"/>
            <a:r>
              <a:rPr lang="en-US" sz="2600" dirty="0" smtClean="0"/>
              <a:t>Religion and Science (1450-1750)</a:t>
            </a:r>
            <a:endParaRPr lang="en-US" sz="2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Science in the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Enlightenment ideas challenged by:</a:t>
            </a:r>
          </a:p>
          <a:p>
            <a:pPr lvl="1"/>
            <a:r>
              <a:rPr lang="en-US" dirty="0" smtClean="0"/>
              <a:t>Romanticism</a:t>
            </a:r>
          </a:p>
          <a:p>
            <a:pPr lvl="1"/>
            <a:r>
              <a:rPr lang="en-US" dirty="0" smtClean="0"/>
              <a:t>Religious “enthusiasm”</a:t>
            </a:r>
          </a:p>
          <a:p>
            <a:pPr lvl="1"/>
            <a:r>
              <a:rPr lang="en-US" dirty="0" smtClean="0"/>
              <a:t>Continued development of science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Charles Darwin (1809-1882)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399"/>
            <a:ext cx="4724400" cy="49530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Developed theories of natural selection and survival of the fittest</a:t>
            </a:r>
          </a:p>
          <a:p>
            <a:r>
              <a:rPr lang="en-US" dirty="0" smtClean="0"/>
              <a:t>All of life is an endless and competitive struggle for survival</a:t>
            </a:r>
          </a:p>
          <a:p>
            <a:pPr lvl="1"/>
            <a:r>
              <a:rPr lang="en-US" dirty="0" smtClean="0"/>
              <a:t>Constantly generates new species of plants and animals and throws others into extinction</a:t>
            </a:r>
          </a:p>
          <a:p>
            <a:pPr lvl="1"/>
            <a:r>
              <a:rPr lang="en-US" dirty="0" smtClean="0"/>
              <a:t>Humans not excluded </a:t>
            </a:r>
            <a:r>
              <a:rPr lang="en-US" dirty="0" smtClean="0">
                <a:sym typeface="Wingdings" pitchFamily="2" charset="2"/>
              </a:rPr>
              <a:t> also the product of evolution operating through natural selection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249480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505200"/>
            <a:ext cx="2362200" cy="317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Karl Marx (1818-1883)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76401"/>
            <a:ext cx="53340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Argued that human history has been shaped by economic conflict and class struggles</a:t>
            </a:r>
          </a:p>
          <a:p>
            <a:r>
              <a:rPr lang="en-US" dirty="0" smtClean="0"/>
              <a:t>Conflicting social and economic classes = push history forward</a:t>
            </a:r>
          </a:p>
          <a:p>
            <a:r>
              <a:rPr lang="en-US" dirty="0" smtClean="0"/>
              <a:t>Did not believe in heavenly intervention, chance, or the “divinely” endowed powers of kings</a:t>
            </a:r>
          </a:p>
          <a:p>
            <a:r>
              <a:rPr lang="en-US" dirty="0" smtClean="0"/>
              <a:t>In favor of socialism = means of production owned and controlled by society, either directly or through the government</a:t>
            </a:r>
          </a:p>
          <a:p>
            <a:pPr lvl="1"/>
            <a:r>
              <a:rPr lang="en-US" dirty="0" smtClean="0"/>
              <a:t>Goal = wealth is distributed evenly amongst all people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057400"/>
            <a:ext cx="346496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Darwin and Marx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Enlightenment thinkers = Darwin and Marx believed in progress</a:t>
            </a:r>
          </a:p>
          <a:p>
            <a:r>
              <a:rPr lang="en-US" dirty="0" smtClean="0"/>
              <a:t>UNLIKE Enlightenment thinkers = Darwin and Marx argued that conflict and struggle were the motors of progress, </a:t>
            </a:r>
            <a:r>
              <a:rPr lang="en-US" u="sng" dirty="0" smtClean="0"/>
              <a:t>not</a:t>
            </a:r>
            <a:r>
              <a:rPr lang="en-US" dirty="0" smtClean="0"/>
              <a:t> reason and education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Sigmund Freud (1856-1939)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75191"/>
            <a:ext cx="5638800" cy="485420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Applied scientific techniques to the operation of the human mind and emotions</a:t>
            </a:r>
          </a:p>
          <a:p>
            <a:r>
              <a:rPr lang="en-US" dirty="0" smtClean="0"/>
              <a:t>Cast doubt on concept of human rationality</a:t>
            </a:r>
          </a:p>
          <a:p>
            <a:r>
              <a:rPr lang="en-US" dirty="0" smtClean="0"/>
              <a:t>His argument = at the core of every person are primal impulses toward sexuality and aggression</a:t>
            </a:r>
          </a:p>
          <a:p>
            <a:pPr lvl="1"/>
            <a:r>
              <a:rPr lang="en-US" dirty="0" smtClean="0"/>
              <a:t>Impulses = barely kept in check by our social conscience we derive from civilization</a:t>
            </a:r>
          </a:p>
          <a:p>
            <a:pPr lvl="1"/>
            <a:r>
              <a:rPr lang="en-US" dirty="0" smtClean="0"/>
              <a:t>Our “neuroses” = come from the struggle between our irrational drives and our social conscience</a:t>
            </a:r>
          </a:p>
          <a:p>
            <a:pPr lvl="1"/>
            <a:r>
              <a:rPr lang="en-US" smtClean="0"/>
              <a:t>Examples </a:t>
            </a:r>
            <a:r>
              <a:rPr lang="en-US" dirty="0" smtClean="0"/>
              <a:t>of neuroses = anxiety, OCD, depression, phobias, personality disorders, etc.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752600"/>
            <a:ext cx="3142679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Science and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775191"/>
            <a:ext cx="4724400" cy="48542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Long-term outcome of scientific development = “enlightenment”</a:t>
            </a:r>
          </a:p>
          <a:p>
            <a:r>
              <a:rPr lang="en-US" dirty="0" smtClean="0"/>
              <a:t>Enlightenment principles:</a:t>
            </a:r>
          </a:p>
          <a:p>
            <a:pPr lvl="1"/>
            <a:r>
              <a:rPr lang="en-US" dirty="0" smtClean="0"/>
              <a:t>Human reason could be used to discover ways in which humankind could govern itself more effectively</a:t>
            </a:r>
          </a:p>
          <a:p>
            <a:pPr lvl="1"/>
            <a:r>
              <a:rPr lang="en-US" dirty="0" smtClean="0"/>
              <a:t>Belief in the power of knowledge to transform human society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981200"/>
            <a:ext cx="333890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Science and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4495800" cy="462560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Ideas shared by Enlightenment thinkers:</a:t>
            </a:r>
          </a:p>
          <a:p>
            <a:pPr lvl="1"/>
            <a:r>
              <a:rPr lang="en-US" dirty="0" smtClean="0"/>
              <a:t>Commitment to open-mindedness &amp; inquiry</a:t>
            </a:r>
          </a:p>
          <a:p>
            <a:pPr lvl="1"/>
            <a:r>
              <a:rPr lang="en-US" dirty="0" smtClean="0"/>
              <a:t>Critical nature</a:t>
            </a:r>
          </a:p>
          <a:p>
            <a:pPr lvl="1"/>
            <a:r>
              <a:rPr lang="en-US" dirty="0" smtClean="0"/>
              <a:t>Hostility toward established religious and political authority (though in various degrees)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752600"/>
            <a:ext cx="32575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Science and 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775191"/>
            <a:ext cx="4495800" cy="4625609"/>
          </a:xfrm>
        </p:spPr>
        <p:txBody>
          <a:bodyPr/>
          <a:lstStyle/>
          <a:p>
            <a:r>
              <a:rPr lang="en-US" dirty="0" smtClean="0"/>
              <a:t>Central theme of the Enlightenment = the idea of progress</a:t>
            </a:r>
          </a:p>
          <a:p>
            <a:r>
              <a:rPr lang="en-US" dirty="0" smtClean="0"/>
              <a:t>Human society = not fixed by tradition or divine command</a:t>
            </a:r>
          </a:p>
          <a:p>
            <a:pPr lvl="1"/>
            <a:r>
              <a:rPr lang="en-US" dirty="0" smtClean="0"/>
              <a:t>Can be changed and improved by human action guided by reason</a:t>
            </a:r>
          </a:p>
          <a:p>
            <a:endParaRPr lang="en-US" dirty="0"/>
          </a:p>
        </p:txBody>
      </p:sp>
      <p:pic>
        <p:nvPicPr>
          <p:cNvPr id="5" name="Picture 5" descr="univer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86200"/>
            <a:ext cx="3505200" cy="2627313"/>
          </a:xfrm>
          <a:prstGeom prst="rect">
            <a:avLst/>
          </a:prstGeom>
          <a:noFill/>
        </p:spPr>
      </p:pic>
      <p:pic>
        <p:nvPicPr>
          <p:cNvPr id="4" name="Picture 4" descr="history_sci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2581275" cy="322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Spreading </a:t>
            </a:r>
            <a:r>
              <a:rPr lang="en-US" dirty="0" smtClean="0"/>
              <a:t>Enlightenment Ideas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44196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u="sng" dirty="0" err="1"/>
              <a:t>Philosophes</a:t>
            </a:r>
            <a:r>
              <a:rPr lang="en-US" sz="2800" dirty="0"/>
              <a:t> = thinkers of the Enlightenment who spread these ideas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Paris = active center of ideas</a:t>
            </a:r>
          </a:p>
          <a:p>
            <a:pPr>
              <a:lnSpc>
                <a:spcPct val="90000"/>
              </a:lnSpc>
            </a:pPr>
            <a:r>
              <a:rPr lang="en-US" sz="2800" b="1" u="sng" dirty="0"/>
              <a:t>Salons </a:t>
            </a:r>
            <a:r>
              <a:rPr lang="en-US" sz="2800" dirty="0"/>
              <a:t>= gatherings in the homes of wealthy patrons --&gt; middle class writers, thinkers, and artists mingled with the nobility</a:t>
            </a:r>
            <a:endParaRPr lang="en-US" sz="2800" b="1" u="sng" dirty="0"/>
          </a:p>
        </p:txBody>
      </p:sp>
      <p:pic>
        <p:nvPicPr>
          <p:cNvPr id="6149" name="Picture 5" descr="300px-Abraham_Bosse_Salon_de_da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828800"/>
            <a:ext cx="3898900" cy="462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Spreading Enlightenment </a:t>
            </a:r>
            <a:r>
              <a:rPr lang="en-US" dirty="0"/>
              <a:t>Ideas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874838"/>
            <a:ext cx="3733800" cy="4525962"/>
          </a:xfrm>
        </p:spPr>
        <p:txBody>
          <a:bodyPr/>
          <a:lstStyle/>
          <a:p>
            <a:r>
              <a:rPr lang="en-US" dirty="0"/>
              <a:t>Wealthy women ran the most popular salons</a:t>
            </a:r>
          </a:p>
          <a:p>
            <a:r>
              <a:rPr lang="en-US" dirty="0"/>
              <a:t>Most famous = Madame de Pompadour</a:t>
            </a:r>
          </a:p>
        </p:txBody>
      </p:sp>
      <p:pic>
        <p:nvPicPr>
          <p:cNvPr id="7173" name="Picture 5" descr="Portr%E4t-der-Madame-de-Pompadour~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3962400" cy="46482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505200" y="2971800"/>
            <a:ext cx="19050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Spreading </a:t>
            </a:r>
            <a:r>
              <a:rPr lang="en-US" dirty="0" smtClean="0"/>
              <a:t>Enlightenment Ideas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4267200" cy="4678363"/>
          </a:xfrm>
        </p:spPr>
        <p:txBody>
          <a:bodyPr/>
          <a:lstStyle/>
          <a:p>
            <a:r>
              <a:rPr lang="en-US" sz="2800" dirty="0"/>
              <a:t>1st Encyclopedia = edited by Denis </a:t>
            </a:r>
            <a:r>
              <a:rPr lang="en-US" sz="2800" dirty="0" smtClean="0"/>
              <a:t>Diderot</a:t>
            </a:r>
          </a:p>
          <a:p>
            <a:pPr lvl="1"/>
            <a:r>
              <a:rPr lang="en-US" sz="2400" dirty="0" smtClean="0"/>
              <a:t>Contained </a:t>
            </a:r>
            <a:r>
              <a:rPr lang="en-US" sz="2400" dirty="0"/>
              <a:t>articles from about 20 thinkers; illustrations; variety of topics</a:t>
            </a:r>
          </a:p>
          <a:p>
            <a:pPr lvl="1"/>
            <a:r>
              <a:rPr lang="en-US" sz="2400" dirty="0"/>
              <a:t>Criticized the Church</a:t>
            </a:r>
          </a:p>
          <a:p>
            <a:pPr lvl="1"/>
            <a:r>
              <a:rPr lang="en-US" sz="2400" dirty="0"/>
              <a:t>Diderot and others went to prison</a:t>
            </a:r>
          </a:p>
        </p:txBody>
      </p:sp>
      <p:pic>
        <p:nvPicPr>
          <p:cNvPr id="8196" name="Picture 4" descr="diderotvanlo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41926">
            <a:off x="4648200" y="1371600"/>
            <a:ext cx="2743200" cy="3089275"/>
          </a:xfrm>
          <a:prstGeom prst="rect">
            <a:avLst/>
          </a:prstGeom>
          <a:noFill/>
        </p:spPr>
      </p:pic>
      <p:pic>
        <p:nvPicPr>
          <p:cNvPr id="8197" name="Picture 5" descr="diderot1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810000"/>
            <a:ext cx="199231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Impact on Politics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981200"/>
            <a:ext cx="4724400" cy="4572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Scientific thought &amp; method influenced political theories</a:t>
            </a:r>
          </a:p>
          <a:p>
            <a:pPr>
              <a:lnSpc>
                <a:spcPct val="100000"/>
              </a:lnSpc>
            </a:pPr>
            <a:r>
              <a:rPr lang="en-US"/>
              <a:t>Political philosophers believed </a:t>
            </a:r>
            <a:r>
              <a:rPr lang="en-US" b="1" u="sng"/>
              <a:t>natural law</a:t>
            </a:r>
            <a:r>
              <a:rPr lang="en-US"/>
              <a:t> could be understood by applying reason</a:t>
            </a:r>
          </a:p>
          <a:p>
            <a:pPr lvl="1">
              <a:lnSpc>
                <a:spcPct val="90000"/>
              </a:lnSpc>
            </a:pPr>
            <a:r>
              <a:rPr lang="en-US" b="1" u="sng"/>
              <a:t>Natural law</a:t>
            </a:r>
            <a:r>
              <a:rPr lang="en-US"/>
              <a:t> = universal moral law</a:t>
            </a:r>
            <a:endParaRPr lang="en-US" b="1" u="sng"/>
          </a:p>
        </p:txBody>
      </p:sp>
      <p:pic>
        <p:nvPicPr>
          <p:cNvPr id="24581" name="Picture 5" descr="goodevilwhodeci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3657600" cy="332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1560</TotalTime>
  <Words>1137</Words>
  <Application>Microsoft Office PowerPoint</Application>
  <PresentationFormat>On-screen Show (4:3)</PresentationFormat>
  <Paragraphs>138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Module</vt:lpstr>
      <vt:lpstr>The Enlightenment</vt:lpstr>
      <vt:lpstr>Science and Enlightenment</vt:lpstr>
      <vt:lpstr>Science and Enlightenment</vt:lpstr>
      <vt:lpstr>Science and Enlightenment</vt:lpstr>
      <vt:lpstr>Science and the Enlightenment</vt:lpstr>
      <vt:lpstr>Spreading Enlightenment Ideas</vt:lpstr>
      <vt:lpstr>Spreading Enlightenment Ideas</vt:lpstr>
      <vt:lpstr>Spreading Enlightenment Ideas</vt:lpstr>
      <vt:lpstr>Impact on Politics</vt:lpstr>
      <vt:lpstr>Impact on Politics</vt:lpstr>
      <vt:lpstr>Thomas Hobbes</vt:lpstr>
      <vt:lpstr>John Locke</vt:lpstr>
      <vt:lpstr>John Locke</vt:lpstr>
      <vt:lpstr>Montesquieu</vt:lpstr>
      <vt:lpstr>Voltaire</vt:lpstr>
      <vt:lpstr>Impact on Religion: Deism</vt:lpstr>
      <vt:lpstr>Women &amp; the Enlightenment</vt:lpstr>
      <vt:lpstr>Impact on the Arts</vt:lpstr>
      <vt:lpstr>Opposition to the Enlightenment</vt:lpstr>
      <vt:lpstr>Jean-Jacques Rousseau</vt:lpstr>
      <vt:lpstr>Immanuel Kant</vt:lpstr>
      <vt:lpstr>Impact on Religion</vt:lpstr>
      <vt:lpstr>Impact on the Arts</vt:lpstr>
      <vt:lpstr>Looking Ahead: Science in the 19th Century</vt:lpstr>
      <vt:lpstr>Science in the 19th Century</vt:lpstr>
      <vt:lpstr>Charles Darwin (1809-1882)</vt:lpstr>
      <vt:lpstr>Karl Marx (1818-1883)</vt:lpstr>
      <vt:lpstr>Darwin and Marx</vt:lpstr>
      <vt:lpstr>Sigmund Freud (1856-1939)</vt:lpstr>
    </vt:vector>
  </TitlesOfParts>
  <Company>GSCS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Enlightenment</dc:title>
  <dc:creator>GSCS</dc:creator>
  <cp:lastModifiedBy>Teacher</cp:lastModifiedBy>
  <cp:revision>20</cp:revision>
  <dcterms:created xsi:type="dcterms:W3CDTF">2012-01-26T20:12:18Z</dcterms:created>
  <dcterms:modified xsi:type="dcterms:W3CDTF">2016-03-01T15:59:30Z</dcterms:modified>
</cp:coreProperties>
</file>