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19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F2B6F-3749-4ADC-92F4-F305CCB5AF23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A202D14-7C04-4654-B95B-7EB4E90F71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F2B6F-3749-4ADC-92F4-F305CCB5AF23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2D14-7C04-4654-B95B-7EB4E90F71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A202D14-7C04-4654-B95B-7EB4E90F71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F2B6F-3749-4ADC-92F4-F305CCB5AF23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F2B6F-3749-4ADC-92F4-F305CCB5AF23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A202D14-7C04-4654-B95B-7EB4E90F71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F2B6F-3749-4ADC-92F4-F305CCB5AF23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A202D14-7C04-4654-B95B-7EB4E90F71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54F2B6F-3749-4ADC-92F4-F305CCB5AF23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2D14-7C04-4654-B95B-7EB4E90F71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F2B6F-3749-4ADC-92F4-F305CCB5AF23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A202D14-7C04-4654-B95B-7EB4E90F71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F2B6F-3749-4ADC-92F4-F305CCB5AF23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A202D14-7C04-4654-B95B-7EB4E90F71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F2B6F-3749-4ADC-92F4-F305CCB5AF23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A202D14-7C04-4654-B95B-7EB4E90F71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A202D14-7C04-4654-B95B-7EB4E90F71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F2B6F-3749-4ADC-92F4-F305CCB5AF23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A202D14-7C04-4654-B95B-7EB4E90F71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54F2B6F-3749-4ADC-92F4-F305CCB5AF23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54F2B6F-3749-4ADC-92F4-F305CCB5AF23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A202D14-7C04-4654-B95B-7EB4E90F71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dDTBnsqxZ3k&amp;feature=related" TargetMode="External"/><Relationship Id="rId3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534400" cy="1752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Cold War:</a:t>
            </a:r>
            <a:br>
              <a:rPr lang="en-US" dirty="0" smtClean="0"/>
            </a:br>
            <a:r>
              <a:rPr lang="en-US" sz="3800" dirty="0" smtClean="0"/>
              <a:t>Nuclear Standoff &amp; Third World Rivalry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Communist World, 1950s-1970s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67200" y="1527048"/>
            <a:ext cx="4538472" cy="487375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On the communist side, the Cold War was accompanied by turmoil both within and among communist states</a:t>
            </a:r>
          </a:p>
          <a:p>
            <a:r>
              <a:rPr lang="en-US" dirty="0" smtClean="0"/>
              <a:t>“Metal-eater’s alliance” = Soviet version of the military-industrial complex</a:t>
            </a:r>
          </a:p>
          <a:p>
            <a:pPr lvl="1"/>
            <a:r>
              <a:rPr lang="en-US" dirty="0" smtClean="0"/>
              <a:t>Joined the armed forces with certain heavy industries to press for a weapons buildup that benefited both</a:t>
            </a:r>
          </a:p>
          <a:p>
            <a:pPr lvl="1"/>
            <a:r>
              <a:rPr lang="en-US" dirty="0" smtClean="0"/>
              <a:t>Emphasis on military and defense industries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54864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Soviet Propaganda Poster</a:t>
            </a:r>
          </a:p>
          <a:p>
            <a:pPr algn="ctr"/>
            <a:r>
              <a:rPr lang="en-US" sz="1600" i="1" dirty="0" smtClean="0"/>
              <a:t>(Notice how the soldier is front and center)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Communist World, 1950s – 1970s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7048"/>
            <a:ext cx="5029200" cy="494995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Communist goal worldwide was that “workers of the world” would unite, eroding </a:t>
            </a:r>
            <a:r>
              <a:rPr lang="en-US" i="1" dirty="0" smtClean="0"/>
              <a:t>national</a:t>
            </a:r>
            <a:r>
              <a:rPr lang="en-US" dirty="0" smtClean="0"/>
              <a:t> loyalties</a:t>
            </a:r>
          </a:p>
          <a:p>
            <a:pPr lvl="1"/>
            <a:r>
              <a:rPr lang="en-US" dirty="0" smtClean="0"/>
              <a:t>Unite in common opposition to global capitalism</a:t>
            </a:r>
          </a:p>
          <a:p>
            <a:pPr lvl="1"/>
            <a:r>
              <a:rPr lang="en-US" dirty="0" smtClean="0"/>
              <a:t>This never happened </a:t>
            </a:r>
            <a:r>
              <a:rPr lang="en-US" dirty="0" smtClean="0">
                <a:sym typeface="Wingdings" pitchFamily="2" charset="2"/>
              </a:rPr>
              <a:t> too many divisions</a:t>
            </a:r>
            <a:endParaRPr lang="en-US" dirty="0" smtClean="0"/>
          </a:p>
          <a:p>
            <a:r>
              <a:rPr lang="en-US" dirty="0" smtClean="0"/>
              <a:t>Many Eastern European nations rejected Soviet domination over their affairs</a:t>
            </a:r>
          </a:p>
          <a:p>
            <a:pPr lvl="1"/>
            <a:r>
              <a:rPr lang="en-US" dirty="0" smtClean="0"/>
              <a:t>Independence and reform movements began in many of these countries</a:t>
            </a:r>
          </a:p>
          <a:p>
            <a:pPr lvl="1"/>
            <a:r>
              <a:rPr lang="en-US" dirty="0" smtClean="0"/>
              <a:t>1956-1957 = Soviet forces invaded its own “allies” Hungary and Czechoslovakia to crush such movements</a:t>
            </a:r>
          </a:p>
          <a:p>
            <a:pPr lvl="1"/>
            <a:r>
              <a:rPr lang="en-US" dirty="0" smtClean="0"/>
              <a:t>1980s = Soviet forces did the same thing in Poland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676400"/>
            <a:ext cx="370420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81600" y="5257800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Soviet forces in Hungary in 1956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Soviet Union versus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Sharply opposed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territorial disputes, ideological differences, and rivalry for communist leadership</a:t>
            </a:r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2514600"/>
          <a:ext cx="7467600" cy="3694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585107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China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Soviet Union</a:t>
                      </a:r>
                      <a:endParaRPr lang="en-US" u="sng" dirty="0"/>
                    </a:p>
                  </a:txBody>
                  <a:tcPr/>
                </a:tc>
              </a:tr>
              <a:tr h="2691493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dirty="0" smtClean="0"/>
                        <a:t>Criticized Khrushchev</a:t>
                      </a:r>
                      <a:r>
                        <a:rPr lang="en-US" baseline="0" dirty="0" smtClean="0"/>
                        <a:t> for backing down in the Cuban Missile Crisis</a:t>
                      </a:r>
                    </a:p>
                    <a:p>
                      <a:pPr>
                        <a:buFontTx/>
                        <a:buNone/>
                      </a:pPr>
                      <a:endParaRPr lang="en-US" baseline="0" dirty="0" smtClean="0"/>
                    </a:p>
                    <a:p>
                      <a:pPr>
                        <a:buFontTx/>
                        <a:buNone/>
                      </a:pPr>
                      <a:endParaRPr lang="en-US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en-US" baseline="0" dirty="0" smtClean="0"/>
                        <a:t>Developed its own nuclear capabilities in the 1960s</a:t>
                      </a:r>
                    </a:p>
                    <a:p>
                      <a:pPr>
                        <a:buFontTx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dirty="0" smtClean="0"/>
                        <a:t>Thought</a:t>
                      </a:r>
                      <a:r>
                        <a:rPr lang="en-US" baseline="0" dirty="0" smtClean="0"/>
                        <a:t> Mao Zedong was dangerously indifferent to the consequences of nuclear war</a:t>
                      </a:r>
                    </a:p>
                    <a:p>
                      <a:pPr>
                        <a:buFontTx/>
                        <a:buNone/>
                      </a:pPr>
                      <a:endParaRPr lang="en-US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en-US" baseline="0" dirty="0" smtClean="0"/>
                        <a:t>1960 = backed out of a promise to provide China with a prototype of the atomic bomb</a:t>
                      </a:r>
                    </a:p>
                    <a:p>
                      <a:pPr>
                        <a:buFontTx/>
                        <a:buNone/>
                      </a:pPr>
                      <a:endParaRPr lang="en-US" baseline="0" dirty="0" smtClean="0"/>
                    </a:p>
                    <a:p>
                      <a:pPr>
                        <a:buFontTx/>
                        <a:buNone/>
                      </a:pPr>
                      <a:r>
                        <a:rPr lang="en-US" baseline="0" dirty="0" smtClean="0"/>
                        <a:t>- Withdrew Soviet advisors and technicians who were helping China with nuclear developments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Soviet Union versus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813048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By the 1960s = the two were at the brink of war with each other</a:t>
            </a:r>
          </a:p>
          <a:p>
            <a:pPr lvl="1"/>
            <a:r>
              <a:rPr lang="en-US" dirty="0" smtClean="0"/>
              <a:t>Soviet Union even hinted at a possible nuclear strike on Chinese military targets</a:t>
            </a:r>
          </a:p>
          <a:p>
            <a:pPr lvl="1"/>
            <a:r>
              <a:rPr lang="en-US" dirty="0" smtClean="0"/>
              <a:t>U.S. had to get involved with a “triangular diplomacy” to ease tensions between the two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9050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19600" y="51054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President Nixon meeting with Mao Zedong in China</a:t>
            </a:r>
            <a:endParaRPr lang="en-US" sz="1600" i="1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276600" y="4648200"/>
            <a:ext cx="1143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Arms 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184648" cy="47975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Race to create and amass the most nuclear weapons</a:t>
            </a:r>
          </a:p>
          <a:p>
            <a:r>
              <a:rPr lang="en-US" dirty="0" smtClean="0"/>
              <a:t>Atomic and hydrogen bombs</a:t>
            </a:r>
          </a:p>
          <a:p>
            <a:pPr lvl="1"/>
            <a:r>
              <a:rPr lang="en-US" dirty="0" smtClean="0"/>
              <a:t>Hydrogen bombs = up to 1000 times more powerful than atomic bombs</a:t>
            </a:r>
          </a:p>
          <a:p>
            <a:r>
              <a:rPr lang="en-US" dirty="0" smtClean="0"/>
              <a:t>Inter-continental ballistic missiles</a:t>
            </a:r>
          </a:p>
          <a:p>
            <a:pPr lvl="1"/>
            <a:r>
              <a:rPr lang="en-US" dirty="0" smtClean="0"/>
              <a:t>Could launch numerous warheads across continents and oceans</a:t>
            </a:r>
          </a:p>
          <a:p>
            <a:pPr lvl="1"/>
            <a:r>
              <a:rPr lang="en-US" dirty="0" smtClean="0"/>
              <a:t>Incredibly accurate</a:t>
            </a:r>
          </a:p>
          <a:p>
            <a:pPr lvl="1"/>
            <a:r>
              <a:rPr lang="en-US" dirty="0" smtClean="0"/>
              <a:t>Any major city in the world could be obliterated within a matter of seconds</a:t>
            </a:r>
          </a:p>
          <a:p>
            <a:r>
              <a:rPr lang="en-US" dirty="0" smtClean="0"/>
              <a:t>The threat of nuclear war was ever-present and the entire world lived in a constant state of fear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524000"/>
            <a:ext cx="27432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886200"/>
            <a:ext cx="280290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Arms 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4572000"/>
            <a:ext cx="2667000" cy="1368552"/>
          </a:xfrm>
        </p:spPr>
        <p:txBody>
          <a:bodyPr>
            <a:normAutofit fontScale="70000" lnSpcReduction="20000"/>
          </a:bodyPr>
          <a:lstStyle/>
          <a:p>
            <a:pPr marL="0" algn="ctr">
              <a:buNone/>
            </a:pPr>
            <a:r>
              <a:rPr lang="en-US" dirty="0" smtClean="0">
                <a:hlinkClick r:id="rId2"/>
              </a:rPr>
              <a:t>The famous “Daisy” commercial from Lyndon Johnson’s 1964 presidential ad campaign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981200"/>
            <a:ext cx="2667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447800"/>
            <a:ext cx="227899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4267200"/>
            <a:ext cx="2805076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2438400"/>
            <a:ext cx="228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Space 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38600" y="1752600"/>
            <a:ext cx="4767072" cy="4495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Both countries put emphasis on other technological research as well </a:t>
            </a:r>
            <a:r>
              <a:rPr lang="en-US" dirty="0" smtClean="0">
                <a:sym typeface="Wingdings" pitchFamily="2" charset="2"/>
              </a:rPr>
              <a:t> especially space technology</a:t>
            </a:r>
          </a:p>
          <a:p>
            <a:r>
              <a:rPr lang="en-US" dirty="0" smtClean="0">
                <a:sym typeface="Wingdings" pitchFamily="2" charset="2"/>
              </a:rPr>
              <a:t>Soviet Union = had 1</a:t>
            </a:r>
            <a:r>
              <a:rPr lang="en-US" baseline="30000" dirty="0" smtClean="0">
                <a:sym typeface="Wingdings" pitchFamily="2" charset="2"/>
              </a:rPr>
              <a:t>st</a:t>
            </a:r>
            <a:r>
              <a:rPr lang="en-US" dirty="0" smtClean="0">
                <a:sym typeface="Wingdings" pitchFamily="2" charset="2"/>
              </a:rPr>
              <a:t> achievements</a:t>
            </a:r>
          </a:p>
          <a:p>
            <a:r>
              <a:rPr lang="en-US" dirty="0" smtClean="0">
                <a:sym typeface="Wingdings" pitchFamily="2" charset="2"/>
              </a:rPr>
              <a:t>1957 = the Soviets launched </a:t>
            </a:r>
            <a:r>
              <a:rPr lang="en-US" i="1" dirty="0" smtClean="0">
                <a:sym typeface="Wingdings" pitchFamily="2" charset="2"/>
              </a:rPr>
              <a:t>Sputnik I = </a:t>
            </a:r>
            <a:r>
              <a:rPr lang="en-US" dirty="0" smtClean="0">
                <a:sym typeface="Wingdings" pitchFamily="2" charset="2"/>
              </a:rPr>
              <a:t>world’s first space satellite</a:t>
            </a:r>
          </a:p>
          <a:p>
            <a:r>
              <a:rPr lang="en-US" dirty="0" smtClean="0">
                <a:sym typeface="Wingdings" pitchFamily="2" charset="2"/>
              </a:rPr>
              <a:t>1957 = the Russian space dog </a:t>
            </a:r>
            <a:r>
              <a:rPr lang="en-US" i="1" dirty="0" err="1" smtClean="0">
                <a:sym typeface="Wingdings" pitchFamily="2" charset="2"/>
              </a:rPr>
              <a:t>Laika</a:t>
            </a:r>
            <a:r>
              <a:rPr lang="en-US" dirty="0" smtClean="0">
                <a:sym typeface="Wingdings" pitchFamily="2" charset="2"/>
              </a:rPr>
              <a:t> was the first animal to orbit the earth</a:t>
            </a:r>
          </a:p>
          <a:p>
            <a:r>
              <a:rPr lang="en-US" dirty="0" smtClean="0">
                <a:sym typeface="Wingdings" pitchFamily="2" charset="2"/>
              </a:rPr>
              <a:t>1961 = 1</a:t>
            </a:r>
            <a:r>
              <a:rPr lang="en-US" baseline="30000" dirty="0" smtClean="0">
                <a:sym typeface="Wingdings" pitchFamily="2" charset="2"/>
              </a:rPr>
              <a:t>st</a:t>
            </a:r>
            <a:r>
              <a:rPr lang="en-US" dirty="0" smtClean="0">
                <a:sym typeface="Wingdings" pitchFamily="2" charset="2"/>
              </a:rPr>
              <a:t> man in space = Yuri Gagarin = from the Soviet Union</a:t>
            </a:r>
          </a:p>
          <a:p>
            <a:r>
              <a:rPr lang="en-US" dirty="0" smtClean="0">
                <a:sym typeface="Wingdings" pitchFamily="2" charset="2"/>
              </a:rPr>
              <a:t>Soviet achievements stunned the U.S. and pushed America to further its space research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429000"/>
            <a:ext cx="1860165" cy="1898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114800"/>
            <a:ext cx="18478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447800"/>
            <a:ext cx="250371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Space 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279648" cy="4572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1963 = President Kennedy promised the world that the U.S. would land men on the moon before 1970</a:t>
            </a:r>
          </a:p>
          <a:p>
            <a:r>
              <a:rPr lang="en-US" dirty="0" smtClean="0"/>
              <a:t>July 20, 1969 = Neil Armstrong and Buzz Aldrin took “one small step” on the moon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752600"/>
            <a:ext cx="3962400" cy="4044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for Third World Countries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29000" y="1527048"/>
            <a:ext cx="5486400" cy="494995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Soviet Union and the U.S. used military and economic aid, educational opportunities, and political pressure to “court” Third World countries</a:t>
            </a:r>
          </a:p>
          <a:p>
            <a:pPr lvl="1"/>
            <a:r>
              <a:rPr lang="en-US" dirty="0" smtClean="0"/>
              <a:t>First World countries = countries of the developed West</a:t>
            </a:r>
          </a:p>
          <a:p>
            <a:pPr lvl="1"/>
            <a:r>
              <a:rPr lang="en-US" dirty="0" smtClean="0"/>
              <a:t>Second World countries = communist countries</a:t>
            </a:r>
          </a:p>
          <a:p>
            <a:pPr lvl="1"/>
            <a:r>
              <a:rPr lang="en-US" dirty="0" smtClean="0"/>
              <a:t>Third World countries = countries emerging from colonial rule</a:t>
            </a:r>
          </a:p>
          <a:p>
            <a:r>
              <a:rPr lang="en-US" dirty="0" smtClean="0"/>
              <a:t>Soviet Union = wanted to spread communism</a:t>
            </a:r>
          </a:p>
          <a:p>
            <a:r>
              <a:rPr lang="en-US" dirty="0" smtClean="0"/>
              <a:t>U.S. = wanted to “contain” communism</a:t>
            </a:r>
          </a:p>
          <a:p>
            <a:pPr lvl="1"/>
            <a:r>
              <a:rPr lang="en-US" dirty="0" smtClean="0"/>
              <a:t>Sometimes led the U.S. to support anti-communist, but corrupt and authoritarian regimes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32099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for Third World Countries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641848" cy="472135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Third World countries resisted the role of pawns in superpower rivalries </a:t>
            </a:r>
            <a:r>
              <a:rPr lang="en-US" dirty="0" smtClean="0">
                <a:sym typeface="Wingdings" pitchFamily="2" charset="2"/>
              </a:rPr>
              <a:t> most took a stance of “nonalignment” in the Cold War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Neither superpower = able to dominate these third-world allies</a:t>
            </a:r>
            <a:endParaRPr lang="en-US" dirty="0" smtClean="0"/>
          </a:p>
          <a:p>
            <a:r>
              <a:rPr lang="en-US" dirty="0" smtClean="0"/>
              <a:t>Some Third World countries = tried to play off the superpowers against each other</a:t>
            </a:r>
          </a:p>
          <a:p>
            <a:pPr lvl="1"/>
            <a:r>
              <a:rPr lang="en-US" dirty="0" smtClean="0"/>
              <a:t>Example: U.S. refused to help Egypt build the Aswan Dam in the mid 1950’s</a:t>
            </a:r>
          </a:p>
          <a:p>
            <a:pPr lvl="1"/>
            <a:r>
              <a:rPr lang="en-US" dirty="0" smtClean="0"/>
              <a:t>Egypt turned to the Soviet Union instead and developed a close relationship with the USSR</a:t>
            </a:r>
          </a:p>
          <a:p>
            <a:pPr lvl="1"/>
            <a:r>
              <a:rPr lang="en-US" dirty="0" smtClean="0"/>
              <a:t>1971 = Egypt expelled 21,000 Soviet advisors and aligned with the United States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524000"/>
            <a:ext cx="257996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114800"/>
            <a:ext cx="28289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U.S.: Superpower of the West, 1945-1975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00400" y="1527048"/>
            <a:ext cx="5715000" cy="479755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Rise of a strong or “imperial” presidency and a “national security state” = the executive branch and defense/intelligence agencies acquired great power within the government</a:t>
            </a:r>
          </a:p>
          <a:p>
            <a:r>
              <a:rPr lang="en-US" dirty="0" smtClean="0"/>
              <a:t>Growth of the “military-industrial complex” = a coalition of the armed services, military research labs, and private defense industries</a:t>
            </a:r>
          </a:p>
          <a:p>
            <a:pPr lvl="1"/>
            <a:r>
              <a:rPr lang="en-US" dirty="0" smtClean="0"/>
              <a:t>Stimulated and benefited from increased military spending and Cold War tensions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b="19231"/>
          <a:stretch>
            <a:fillRect/>
          </a:stretch>
        </p:blipFill>
        <p:spPr bwMode="auto">
          <a:xfrm>
            <a:off x="304800" y="1524001"/>
            <a:ext cx="2819400" cy="16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76600"/>
            <a:ext cx="2819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54864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President Eisenhower warned the U.S. of the dangers of the military-industrial complex in his farewell address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U.S.: Superpower of the West, 1945-1975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727448" cy="47975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Bustling U.S. economy </a:t>
            </a:r>
            <a:r>
              <a:rPr lang="en-US" dirty="0" smtClean="0">
                <a:sym typeface="Wingdings" pitchFamily="2" charset="2"/>
              </a:rPr>
              <a:t> most productive economy in the world</a:t>
            </a:r>
          </a:p>
          <a:p>
            <a:r>
              <a:rPr lang="en-US" dirty="0" smtClean="0">
                <a:sym typeface="Wingdings" pitchFamily="2" charset="2"/>
              </a:rPr>
              <a:t>Everyone wanted American goods, which began to be sold on a massive scale worldwide</a:t>
            </a:r>
          </a:p>
          <a:p>
            <a:r>
              <a:rPr lang="en-US" dirty="0" smtClean="0">
                <a:sym typeface="Wingdings" pitchFamily="2" charset="2"/>
              </a:rPr>
              <a:t>Americans also sent capital abroad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American firms such as GM, Ford, Mobil, Sears, General Electric, and Westinghouse set up factories, offices, and subsidiaries worldwide and sold their goods locally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00200"/>
            <a:ext cx="377091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05400" y="51054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A Ford factory in Valencia, Venezuela; opened in 1962; still open today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1858</TotalTime>
  <Words>929</Words>
  <Application>Microsoft Macintosh PowerPoint</Application>
  <PresentationFormat>On-screen Show (4:3)</PresentationFormat>
  <Paragraphs>82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Civic</vt:lpstr>
      <vt:lpstr>The Cold War: Nuclear Standoff &amp; Third World Rivalry</vt:lpstr>
      <vt:lpstr>The Arms Race</vt:lpstr>
      <vt:lpstr>The Arms Race</vt:lpstr>
      <vt:lpstr>The Space Race</vt:lpstr>
      <vt:lpstr>The Space Race</vt:lpstr>
      <vt:lpstr>Battle for Third World Countries</vt:lpstr>
      <vt:lpstr>Battle for Third World Countries</vt:lpstr>
      <vt:lpstr>The U.S.: Superpower of the West, 1945-1975</vt:lpstr>
      <vt:lpstr>The U.S.: Superpower of the West, 1945-1975</vt:lpstr>
      <vt:lpstr>The Communist World, 1950s-1970s</vt:lpstr>
      <vt:lpstr>The Communist World, 1950s – 1970s</vt:lpstr>
      <vt:lpstr>The Soviet Union versus China</vt:lpstr>
      <vt:lpstr>The Soviet Union versus China</vt:lpstr>
    </vt:vector>
  </TitlesOfParts>
  <Company>GSCS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Cold War: Nuclear Standoff &amp; Third World Rivalry</dc:title>
  <dc:creator>GSCS</dc:creator>
  <cp:lastModifiedBy>Stephen Pitts</cp:lastModifiedBy>
  <cp:revision>26</cp:revision>
  <dcterms:created xsi:type="dcterms:W3CDTF">2014-05-07T11:30:28Z</dcterms:created>
  <dcterms:modified xsi:type="dcterms:W3CDTF">2014-05-07T16:31:13Z</dcterms:modified>
</cp:coreProperties>
</file>