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udio/unknown"/>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73" r:id="rId8"/>
    <p:sldId id="274" r:id="rId9"/>
    <p:sldId id="275" r:id="rId10"/>
    <p:sldId id="277" r:id="rId11"/>
    <p:sldId id="262" r:id="rId12"/>
    <p:sldId id="278" r:id="rId13"/>
    <p:sldId id="279" r:id="rId14"/>
    <p:sldId id="280" r:id="rId15"/>
    <p:sldId id="281" r:id="rId16"/>
    <p:sldId id="282" r:id="rId17"/>
    <p:sldId id="283" r:id="rId18"/>
    <p:sldId id="266" r:id="rId19"/>
    <p:sldId id="267" r:id="rId20"/>
    <p:sldId id="284" r:id="rId21"/>
    <p:sldId id="285" r:id="rId22"/>
    <p:sldId id="268" r:id="rId23"/>
    <p:sldId id="269" r:id="rId24"/>
    <p:sldId id="271" r:id="rId25"/>
    <p:sldId id="270"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3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03898-4E8C-7043-A1E4-2285E87FE7EF}" type="datetimeFigureOut">
              <a:rPr lang="en-US" smtClean="0"/>
              <a:pPr/>
              <a:t>2/22/2016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E22731-B3B2-9B4F-8FD3-047E4C6FEEA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3D57-5054-435D-A8EF-1E95E2D1C2DE}" type="datetimeFigureOut">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857EC-0950-4A19-B20F-DFF69F5BEB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AC8736E-6C29-4E24-964E-FC818EE40B79}" type="slidenum">
              <a:rPr lang="en-US"/>
              <a:pPr/>
              <a:t>8</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6771612-033F-441C-BC00-7ED2CA5CB7AD}" type="slidenum">
              <a:rPr lang="en-US"/>
              <a:pPr/>
              <a:t>10</a:t>
            </a:fld>
            <a:endParaRPr 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25814D1-9AFB-46D7-8CEC-D61B83E955F8}" type="slidenum">
              <a:rPr lang="en-US"/>
              <a:pPr/>
              <a:t>15</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7C19668-27CD-4484-81DE-7714FF619FCE}" type="slidenum">
              <a:rPr lang="en-US"/>
              <a:pPr/>
              <a:t>21</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3FDF3F49-234A-4698-ADD8-21F8C235DD67}" type="datetimeFigureOut">
              <a:rPr lang="en-US" smtClean="0"/>
              <a:pPr/>
              <a:t>2/22/2016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8F0DBA09-5699-493F-AA90-FAC6CC67774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F3F49-234A-4698-ADD8-21F8C235DD67}"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BA09-5699-493F-AA90-FAC6CC677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F3F49-234A-4698-ADD8-21F8C235DD67}"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BA09-5699-493F-AA90-FAC6CC6777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F3F49-234A-4698-ADD8-21F8C235DD67}"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BA09-5699-493F-AA90-FAC6CC677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3FDF3F49-234A-4698-ADD8-21F8C235DD67}" type="datetimeFigureOut">
              <a:rPr lang="en-US" smtClean="0"/>
              <a:pPr/>
              <a:t>2/22/2016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8F0DBA09-5699-493F-AA90-FAC6CC67774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DF3F49-234A-4698-ADD8-21F8C235DD67}"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8F0DBA09-5699-493F-AA90-FAC6CC67774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DF3F49-234A-4698-ADD8-21F8C235DD67}"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8F0DBA09-5699-493F-AA90-FAC6CC677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DF3F49-234A-4698-ADD8-21F8C235DD67}"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DBA09-5699-493F-AA90-FAC6CC67774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F3F49-234A-4698-ADD8-21F8C235DD67}"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DBA09-5699-493F-AA90-FAC6CC677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3FDF3F49-234A-4698-ADD8-21F8C235DD67}" type="datetimeFigureOut">
              <a:rPr lang="en-US" smtClean="0"/>
              <a:pPr/>
              <a:t>2/22/2016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8F0DBA09-5699-493F-AA90-FAC6CC67774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3FDF3F49-234A-4698-ADD8-21F8C235DD67}" type="datetimeFigureOut">
              <a:rPr lang="en-US" smtClean="0"/>
              <a:pPr/>
              <a:t>2/22/2016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8F0DBA09-5699-493F-AA90-FAC6CC67774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3FDF3F49-234A-4698-ADD8-21F8C235DD67}" type="datetimeFigureOut">
              <a:rPr lang="en-US" smtClean="0"/>
              <a:pPr/>
              <a:t>2/22/2016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8F0DBA09-5699-493F-AA90-FAC6CC67774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Russian and Chinese</a:t>
            </a:r>
            <a:br>
              <a:rPr lang="en-US" dirty="0" smtClean="0"/>
            </a:br>
            <a:r>
              <a:rPr lang="en-US" dirty="0" smtClean="0"/>
              <a:t>Empire-Building</a:t>
            </a:r>
            <a:br>
              <a:rPr lang="en-US" dirty="0" smtClean="0"/>
            </a:br>
            <a:r>
              <a:rPr lang="en-US" dirty="0" smtClean="0"/>
              <a:t>[1450-1750]</a:t>
            </a:r>
            <a:endParaRPr lang="en-US" dirty="0"/>
          </a:p>
        </p:txBody>
      </p:sp>
      <p:sp>
        <p:nvSpPr>
          <p:cNvPr id="3" name="Subtitle 2"/>
          <p:cNvSpPr>
            <a:spLocks noGrp="1"/>
          </p:cNvSpPr>
          <p:nvPr>
            <p:ph type="subTitle" idx="1"/>
          </p:nvPr>
        </p:nvSpPr>
        <p:spPr>
          <a:xfrm>
            <a:off x="1219200" y="2819400"/>
            <a:ext cx="6560234" cy="1752600"/>
          </a:xfrm>
        </p:spPr>
        <p:txBody>
          <a:bodyPr/>
          <a:lstStyle/>
          <a:p>
            <a:pPr algn="ctr"/>
            <a:r>
              <a:rPr lang="en-US" dirty="0" smtClean="0"/>
              <a:t>Russia </a:t>
            </a:r>
            <a:r>
              <a:rPr lang="en-US" smtClean="0"/>
              <a:t>and Qing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676400" y="349250"/>
            <a:ext cx="73152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3600" smtClean="0">
                <a:solidFill>
                  <a:srgbClr val="FF0000"/>
                </a:solidFill>
                <a:effectLst>
                  <a:outerShdw blurRad="38100" dist="38100" dir="2700000" algn="tl">
                    <a:srgbClr val="C0C0C0"/>
                  </a:outerShdw>
                </a:effectLst>
              </a:rPr>
              <a:t>The Rise of Russia</a:t>
            </a:r>
            <a:endParaRPr lang="en-US" sz="4000" smtClean="0">
              <a:solidFill>
                <a:srgbClr val="FF0000"/>
              </a:solidFill>
              <a:effectLst>
                <a:outerShdw blurRad="38100" dist="38100" dir="2700000" algn="tl">
                  <a:srgbClr val="C0C0C0"/>
                </a:outerShdw>
              </a:effectLst>
            </a:endParaRPr>
          </a:p>
        </p:txBody>
      </p:sp>
      <p:pic>
        <p:nvPicPr>
          <p:cNvPr id="24579" name="Picture 5" descr="map-Rise of Russia"/>
          <p:cNvPicPr>
            <a:picLocks noChangeAspect="1" noChangeArrowheads="1"/>
          </p:cNvPicPr>
          <p:nvPr/>
        </p:nvPicPr>
        <p:blipFill>
          <a:blip r:embed="rId3" cstate="print">
            <a:lum bright="-6000" contrast="6000"/>
          </a:blip>
          <a:srcRect r="3592" b="12553"/>
          <a:stretch>
            <a:fillRect/>
          </a:stretch>
        </p:blipFill>
        <p:spPr bwMode="auto">
          <a:xfrm>
            <a:off x="3429000" y="1371600"/>
            <a:ext cx="3883025"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in the Russian Empire</a:t>
            </a:r>
            <a:endParaRPr lang="en-US" dirty="0"/>
          </a:p>
        </p:txBody>
      </p:sp>
      <p:sp>
        <p:nvSpPr>
          <p:cNvPr id="3" name="Content Placeholder 2"/>
          <p:cNvSpPr>
            <a:spLocks noGrp="1"/>
          </p:cNvSpPr>
          <p:nvPr>
            <p:ph idx="1"/>
          </p:nvPr>
        </p:nvSpPr>
        <p:spPr>
          <a:xfrm>
            <a:off x="3048000" y="1646236"/>
            <a:ext cx="5867400" cy="4830763"/>
          </a:xfrm>
        </p:spPr>
        <p:txBody>
          <a:bodyPr>
            <a:normAutofit fontScale="92500" lnSpcReduction="20000"/>
          </a:bodyPr>
          <a:lstStyle/>
          <a:p>
            <a:r>
              <a:rPr lang="en-US" dirty="0" smtClean="0"/>
              <a:t>Everyone had to swear an oath of allegiance to the grand tsar</a:t>
            </a:r>
          </a:p>
          <a:p>
            <a:r>
              <a:rPr lang="en-US" dirty="0" smtClean="0"/>
              <a:t>Everyone had to pay </a:t>
            </a:r>
            <a:r>
              <a:rPr lang="en-US" i="1" dirty="0" err="1" smtClean="0"/>
              <a:t>yasak</a:t>
            </a:r>
            <a:r>
              <a:rPr lang="en-US" dirty="0" smtClean="0"/>
              <a:t> = tribute paid in cash or valuable goods</a:t>
            </a:r>
          </a:p>
          <a:p>
            <a:r>
              <a:rPr lang="en-US" dirty="0" smtClean="0"/>
              <a:t>New diseases accompanied Russian conquest </a:t>
            </a:r>
            <a:r>
              <a:rPr lang="en-US" dirty="0" smtClean="0">
                <a:sym typeface="Wingdings" pitchFamily="2" charset="2"/>
              </a:rPr>
              <a:t> ex: smallpox and measles</a:t>
            </a:r>
          </a:p>
          <a:p>
            <a:r>
              <a:rPr lang="en-US" dirty="0" smtClean="0">
                <a:sym typeface="Wingdings" pitchFamily="2" charset="2"/>
              </a:rPr>
              <a:t>People felt the pressure to convert to Christianity</a:t>
            </a:r>
          </a:p>
          <a:p>
            <a:pPr lvl="1"/>
            <a:r>
              <a:rPr lang="en-US" dirty="0" smtClean="0">
                <a:sym typeface="Wingdings" pitchFamily="2" charset="2"/>
              </a:rPr>
              <a:t>Tax breaks, tribute exemptions, and the promise of land if they did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1600200"/>
            <a:ext cx="2828735" cy="3543300"/>
          </a:xfrm>
          <a:prstGeom prst="rect">
            <a:avLst/>
          </a:prstGeom>
          <a:noFill/>
          <a:ln w="9525">
            <a:noFill/>
            <a:miter lim="800000"/>
            <a:headEnd/>
            <a:tailEnd/>
          </a:ln>
        </p:spPr>
      </p:pic>
      <p:sp>
        <p:nvSpPr>
          <p:cNvPr id="5" name="TextBox 4"/>
          <p:cNvSpPr txBox="1"/>
          <p:nvPr/>
        </p:nvSpPr>
        <p:spPr>
          <a:xfrm>
            <a:off x="228600" y="5181600"/>
            <a:ext cx="2743200" cy="584775"/>
          </a:xfrm>
          <a:prstGeom prst="rect">
            <a:avLst/>
          </a:prstGeom>
          <a:noFill/>
        </p:spPr>
        <p:txBody>
          <a:bodyPr wrap="square" rtlCol="0">
            <a:spAutoFit/>
          </a:bodyPr>
          <a:lstStyle/>
          <a:p>
            <a:pPr algn="ctr"/>
            <a:r>
              <a:rPr lang="en-US" sz="1600" dirty="0" smtClean="0"/>
              <a:t>Ivan the Terrible</a:t>
            </a:r>
          </a:p>
          <a:p>
            <a:pPr algn="ctr"/>
            <a:r>
              <a:rPr lang="en-US" sz="1600" dirty="0" smtClean="0"/>
              <a:t>Tsar of Russia (1533-1584)</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solidFill>
                  <a:srgbClr val="FF0000"/>
                </a:solidFill>
              </a:rPr>
              <a:t>Ivan IV r.1533-1584*</a:t>
            </a:r>
            <a:endParaRPr lang="en-US" smtClean="0"/>
          </a:p>
        </p:txBody>
      </p:sp>
      <p:sp>
        <p:nvSpPr>
          <p:cNvPr id="82948" name="Rectangle 4"/>
          <p:cNvSpPr>
            <a:spLocks noGrp="1" noChangeArrowheads="1"/>
          </p:cNvSpPr>
          <p:nvPr>
            <p:ph type="body" sz="half" idx="2"/>
          </p:nvPr>
        </p:nvSpPr>
        <p:spPr bwMode="auto">
          <a:xfrm>
            <a:off x="4648200" y="1981200"/>
            <a:ext cx="3810000" cy="41148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Ivan IV Vasilyevich-the Grand Prince of Moscow from 1533 to 1547  </a:t>
            </a:r>
          </a:p>
          <a:p>
            <a:pPr eaLnBrk="1" hangingPunct="1">
              <a:lnSpc>
                <a:spcPct val="90000"/>
              </a:lnSpc>
            </a:pPr>
            <a:r>
              <a:rPr lang="en-US" sz="2400" smtClean="0"/>
              <a:t>His long reign saw the conquest of Tartary and Siberia and the subsequent transformation of Russia into a multiethnic state.</a:t>
            </a:r>
          </a:p>
        </p:txBody>
      </p:sp>
      <p:pic>
        <p:nvPicPr>
          <p:cNvPr id="25604" name="Picture 6" descr="200px-Ivan_the_Terrible_(cropped)"/>
          <p:cNvPicPr>
            <a:picLocks noGrp="1" noChangeAspect="1" noChangeArrowheads="1"/>
          </p:cNvPicPr>
          <p:nvPr>
            <p:ph sz="half" idx="1"/>
          </p:nvPr>
        </p:nvPicPr>
        <p:blipFill>
          <a:blip r:embed="rId3" cstate="print"/>
          <a:srcRect/>
          <a:stretch>
            <a:fillRect/>
          </a:stretch>
        </p:blipFill>
        <p:spPr bwMode="auto">
          <a:xfrm>
            <a:off x="944563" y="1981200"/>
            <a:ext cx="3292475" cy="4114800"/>
          </a:xfrm>
          <a:noFill/>
          <a:ln>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 calcmode="lin" valueType="num">
                                      <p:cBhvr additive="base">
                                        <p:cTn id="7" dur="500" fill="hold"/>
                                        <p:tgtEl>
                                          <p:spTgt spid="829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8">
                                            <p:txEl>
                                              <p:pRg st="1" end="1"/>
                                            </p:txEl>
                                          </p:spTgt>
                                        </p:tgtEl>
                                        <p:attrNameLst>
                                          <p:attrName>style.visibility</p:attrName>
                                        </p:attrNameLst>
                                      </p:cBhvr>
                                      <p:to>
                                        <p:strVal val="visible"/>
                                      </p:to>
                                    </p:set>
                                    <p:anim calcmode="lin" valueType="num">
                                      <p:cBhvr additive="base">
                                        <p:cTn id="13" dur="500" fill="hold"/>
                                        <p:tgtEl>
                                          <p:spTgt spid="829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solidFill>
                  <a:srgbClr val="FF0000"/>
                </a:solidFill>
              </a:rPr>
              <a:t>Tsardom of Russia</a:t>
            </a:r>
            <a:endParaRPr lang="en-US" smtClean="0"/>
          </a:p>
        </p:txBody>
      </p:sp>
      <p:sp>
        <p:nvSpPr>
          <p:cNvPr id="80899" name="Rectangle 3"/>
          <p:cNvSpPr>
            <a:spLocks noGrp="1" noChangeArrowheads="1"/>
          </p:cNvSpPr>
          <p:nvPr>
            <p:ph type="body" sz="half" idx="2"/>
          </p:nvPr>
        </p:nvSpPr>
        <p:spPr bwMode="auto">
          <a:xfrm>
            <a:off x="4648200" y="1981200"/>
            <a:ext cx="3810000" cy="41148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First Russian ruler to officially crown himself “Tsar” was Ivan IV (The Terrible)</a:t>
            </a:r>
          </a:p>
          <a:p>
            <a:pPr eaLnBrk="1" hangingPunct="1">
              <a:lnSpc>
                <a:spcPct val="90000"/>
              </a:lnSpc>
            </a:pPr>
            <a:r>
              <a:rPr lang="en-US" sz="2400" smtClean="0"/>
              <a:t>1547-1584-Tzar not Prince</a:t>
            </a:r>
          </a:p>
          <a:p>
            <a:pPr eaLnBrk="1" hangingPunct="1">
              <a:lnSpc>
                <a:spcPct val="90000"/>
              </a:lnSpc>
            </a:pPr>
            <a:r>
              <a:rPr lang="en-US" sz="2400" smtClean="0"/>
              <a:t>Subordination of nobles, exiling many, and executing many</a:t>
            </a:r>
          </a:p>
          <a:p>
            <a:pPr eaLnBrk="1" hangingPunct="1">
              <a:lnSpc>
                <a:spcPct val="90000"/>
              </a:lnSpc>
            </a:pPr>
            <a:r>
              <a:rPr lang="en-US" sz="2400" smtClean="0"/>
              <a:t>Enduring legacies both positive and negative</a:t>
            </a:r>
          </a:p>
          <a:p>
            <a:pPr eaLnBrk="1" hangingPunct="1">
              <a:lnSpc>
                <a:spcPct val="90000"/>
              </a:lnSpc>
            </a:pPr>
            <a:endParaRPr lang="en-US" sz="2400" smtClean="0"/>
          </a:p>
        </p:txBody>
      </p:sp>
      <p:pic>
        <p:nvPicPr>
          <p:cNvPr id="26628" name="Picture 9" descr="images-1"/>
          <p:cNvPicPr>
            <a:picLocks noGrp="1" noChangeAspect="1" noChangeArrowheads="1"/>
          </p:cNvPicPr>
          <p:nvPr>
            <p:ph sz="half" idx="1"/>
          </p:nvPr>
        </p:nvPicPr>
        <p:blipFill>
          <a:blip r:embed="rId3" cstate="print"/>
          <a:srcRect/>
          <a:stretch>
            <a:fillRect/>
          </a:stretch>
        </p:blipFill>
        <p:spPr bwMode="auto">
          <a:xfrm>
            <a:off x="969963" y="1981200"/>
            <a:ext cx="3241675" cy="4114800"/>
          </a:xfrm>
          <a:noFill/>
          <a:ln>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500" smtClean="0">
                <a:solidFill>
                  <a:srgbClr val="FF0000"/>
                </a:solidFill>
              </a:rPr>
              <a:t>Cathedral of the Intersession</a:t>
            </a:r>
            <a:endParaRPr lang="en-US" smtClean="0"/>
          </a:p>
        </p:txBody>
      </p:sp>
      <p:sp>
        <p:nvSpPr>
          <p:cNvPr id="95236" name="Rectangle 4"/>
          <p:cNvSpPr>
            <a:spLocks noGrp="1" noChangeArrowheads="1"/>
          </p:cNvSpPr>
          <p:nvPr>
            <p:ph type="body" sz="half" idx="2"/>
          </p:nvPr>
        </p:nvSpPr>
        <p:spPr bwMode="auto">
          <a:xfrm>
            <a:off x="4648200" y="1981200"/>
            <a:ext cx="3810000" cy="41148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800" smtClean="0"/>
              <a:t>St. Basil’s Cathedral</a:t>
            </a:r>
          </a:p>
          <a:p>
            <a:pPr eaLnBrk="1" hangingPunct="1">
              <a:lnSpc>
                <a:spcPct val="90000"/>
              </a:lnSpc>
            </a:pPr>
            <a:r>
              <a:rPr lang="en-US" sz="2800" smtClean="0"/>
              <a:t>Mark victory over the Khazan Khanate</a:t>
            </a:r>
          </a:p>
          <a:p>
            <a:pPr eaLnBrk="1" hangingPunct="1">
              <a:lnSpc>
                <a:spcPct val="90000"/>
              </a:lnSpc>
            </a:pPr>
            <a:r>
              <a:rPr lang="en-US" sz="2800" smtClean="0"/>
              <a:t>8 days of battle</a:t>
            </a:r>
          </a:p>
          <a:p>
            <a:pPr eaLnBrk="1" hangingPunct="1">
              <a:lnSpc>
                <a:spcPct val="90000"/>
              </a:lnSpc>
            </a:pPr>
            <a:r>
              <a:rPr lang="en-US" sz="2800" smtClean="0"/>
              <a:t>Onion domes</a:t>
            </a:r>
          </a:p>
          <a:p>
            <a:pPr eaLnBrk="1" hangingPunct="1">
              <a:lnSpc>
                <a:spcPct val="90000"/>
              </a:lnSpc>
            </a:pPr>
            <a:r>
              <a:rPr lang="en-US" sz="2800" smtClean="0"/>
              <a:t>Expansion of Russian power</a:t>
            </a:r>
          </a:p>
        </p:txBody>
      </p:sp>
      <p:pic>
        <p:nvPicPr>
          <p:cNvPr id="27652" name="Picture 12" descr="images-4"/>
          <p:cNvPicPr>
            <a:picLocks noGrp="1" noChangeAspect="1" noChangeArrowheads="1"/>
          </p:cNvPicPr>
          <p:nvPr>
            <p:ph sz="half" idx="1"/>
          </p:nvPr>
        </p:nvPicPr>
        <p:blipFill>
          <a:blip r:embed="rId3" cstate="print"/>
          <a:srcRect/>
          <a:stretch>
            <a:fillRect/>
          </a:stretch>
        </p:blipFill>
        <p:spPr bwMode="auto">
          <a:xfrm>
            <a:off x="1092200" y="1981200"/>
            <a:ext cx="2995613" cy="4114800"/>
          </a:xfrm>
          <a:noFill/>
          <a:ln>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 calcmode="lin" valueType="num">
                                      <p:cBhvr additive="base">
                                        <p:cTn id="7" dur="500" fill="hold"/>
                                        <p:tgtEl>
                                          <p:spTgt spid="952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6">
                                            <p:txEl>
                                              <p:pRg st="1" end="1"/>
                                            </p:txEl>
                                          </p:spTgt>
                                        </p:tgtEl>
                                        <p:attrNameLst>
                                          <p:attrName>style.visibility</p:attrName>
                                        </p:attrNameLst>
                                      </p:cBhvr>
                                      <p:to>
                                        <p:strVal val="visible"/>
                                      </p:to>
                                    </p:set>
                                    <p:anim calcmode="lin" valueType="num">
                                      <p:cBhvr additive="base">
                                        <p:cTn id="13" dur="500" fill="hold"/>
                                        <p:tgtEl>
                                          <p:spTgt spid="952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6">
                                            <p:txEl>
                                              <p:pRg st="2" end="2"/>
                                            </p:txEl>
                                          </p:spTgt>
                                        </p:tgtEl>
                                        <p:attrNameLst>
                                          <p:attrName>style.visibility</p:attrName>
                                        </p:attrNameLst>
                                      </p:cBhvr>
                                      <p:to>
                                        <p:strVal val="visible"/>
                                      </p:to>
                                    </p:set>
                                    <p:anim calcmode="lin" valueType="num">
                                      <p:cBhvr additive="base">
                                        <p:cTn id="19" dur="500" fill="hold"/>
                                        <p:tgtEl>
                                          <p:spTgt spid="9523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36">
                                            <p:txEl>
                                              <p:pRg st="3" end="3"/>
                                            </p:txEl>
                                          </p:spTgt>
                                        </p:tgtEl>
                                        <p:attrNameLst>
                                          <p:attrName>style.visibility</p:attrName>
                                        </p:attrNameLst>
                                      </p:cBhvr>
                                      <p:to>
                                        <p:strVal val="visible"/>
                                      </p:to>
                                    </p:set>
                                    <p:anim calcmode="lin" valueType="num">
                                      <p:cBhvr additive="base">
                                        <p:cTn id="25" dur="500" fill="hold"/>
                                        <p:tgtEl>
                                          <p:spTgt spid="9523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5236">
                                            <p:txEl>
                                              <p:pRg st="4" end="4"/>
                                            </p:txEl>
                                          </p:spTgt>
                                        </p:tgtEl>
                                        <p:attrNameLst>
                                          <p:attrName>style.visibility</p:attrName>
                                        </p:attrNameLst>
                                      </p:cBhvr>
                                      <p:to>
                                        <p:strVal val="visible"/>
                                      </p:to>
                                    </p:set>
                                    <p:anim calcmode="lin" valueType="num">
                                      <p:cBhvr additive="base">
                                        <p:cTn id="31" dur="500" fill="hold"/>
                                        <p:tgtEl>
                                          <p:spTgt spid="9523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523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676400" y="212725"/>
            <a:ext cx="7391400" cy="701675"/>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4000" b="1" smtClean="0">
                <a:solidFill>
                  <a:srgbClr val="FF0000"/>
                </a:solidFill>
                <a:effectLst>
                  <a:outerShdw blurRad="38100" dist="38100" dir="2700000" algn="tl">
                    <a:srgbClr val="C0C0C0"/>
                  </a:outerShdw>
                </a:effectLst>
              </a:rPr>
              <a:t>Russia in the Late 1500s</a:t>
            </a:r>
            <a:endParaRPr lang="en-US" sz="4000" b="1" smtClean="0">
              <a:solidFill>
                <a:srgbClr val="FF0000"/>
              </a:solidFill>
              <a:effectLst>
                <a:outerShdw blurRad="38100" dist="38100" dir="2700000" algn="tl">
                  <a:srgbClr val="C0C0C0"/>
                </a:outerShdw>
              </a:effectLst>
              <a:latin typeface="Elephant" pitchFamily="18" charset="0"/>
            </a:endParaRPr>
          </a:p>
        </p:txBody>
      </p:sp>
      <p:pic>
        <p:nvPicPr>
          <p:cNvPr id="28675" name="Picture 3" descr="Russia, Poland-Lithuania, and Sweden in the Late 1500s"/>
          <p:cNvPicPr>
            <a:picLocks noChangeAspect="1" noChangeArrowheads="1"/>
          </p:cNvPicPr>
          <p:nvPr/>
        </p:nvPicPr>
        <p:blipFill>
          <a:blip r:embed="rId3" cstate="print"/>
          <a:srcRect/>
          <a:stretch>
            <a:fillRect/>
          </a:stretch>
        </p:blipFill>
        <p:spPr bwMode="auto">
          <a:xfrm>
            <a:off x="2032000" y="1295400"/>
            <a:ext cx="4749800" cy="4586288"/>
          </a:xfrm>
          <a:prstGeom prst="rect">
            <a:avLst/>
          </a:prstGeom>
          <a:noFill/>
          <a:ln w="9525">
            <a:solidFill>
              <a:schemeClr val="accent2"/>
            </a:solidFill>
            <a:miter lim="800000"/>
            <a:headEnd/>
            <a:tailEnd/>
          </a:ln>
        </p:spPr>
      </p:pic>
      <p:pic>
        <p:nvPicPr>
          <p:cNvPr id="28676" name="Picture 4" descr="Ivan IV"/>
          <p:cNvPicPr>
            <a:picLocks noChangeAspect="1" noChangeArrowheads="1"/>
          </p:cNvPicPr>
          <p:nvPr/>
        </p:nvPicPr>
        <p:blipFill>
          <a:blip r:embed="rId4" cstate="print">
            <a:lum contrast="6000"/>
          </a:blip>
          <a:srcRect l="18321" t="4572" r="20610" b="3999"/>
          <a:stretch>
            <a:fillRect/>
          </a:stretch>
        </p:blipFill>
        <p:spPr bwMode="auto">
          <a:xfrm>
            <a:off x="7239000" y="1524000"/>
            <a:ext cx="1524000" cy="3048000"/>
          </a:xfrm>
          <a:prstGeom prst="rect">
            <a:avLst/>
          </a:prstGeom>
          <a:noFill/>
          <a:ln w="9525">
            <a:solidFill>
              <a:schemeClr val="accent2"/>
            </a:solidFill>
            <a:miter lim="800000"/>
            <a:headEnd/>
            <a:tailEnd/>
          </a:ln>
        </p:spPr>
      </p:pic>
      <p:sp>
        <p:nvSpPr>
          <p:cNvPr id="69637" name="Text Box 5"/>
          <p:cNvSpPr txBox="1">
            <a:spLocks noChangeArrowheads="1"/>
          </p:cNvSpPr>
          <p:nvPr/>
        </p:nvSpPr>
        <p:spPr bwMode="auto">
          <a:xfrm>
            <a:off x="6781800" y="4800600"/>
            <a:ext cx="2362200" cy="1368425"/>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1800" b="1" smtClean="0">
                <a:effectLst>
                  <a:outerShdw blurRad="38100" dist="38100" dir="2700000" algn="tl">
                    <a:srgbClr val="C0C0C0"/>
                  </a:outerShdw>
                </a:effectLst>
                <a:latin typeface="Comic Sans MS" charset="0"/>
              </a:rPr>
              <a:t>Ivan “The Terrible”</a:t>
            </a:r>
            <a:br>
              <a:rPr lang="en-US" sz="1800" b="1" smtClean="0">
                <a:effectLst>
                  <a:outerShdw blurRad="38100" dist="38100" dir="2700000" algn="tl">
                    <a:srgbClr val="C0C0C0"/>
                  </a:outerShdw>
                </a:effectLst>
                <a:latin typeface="Comic Sans MS" charset="0"/>
              </a:rPr>
            </a:br>
            <a:r>
              <a:rPr lang="en-US" sz="1800" b="1" smtClean="0">
                <a:effectLst>
                  <a:outerShdw blurRad="38100" dist="38100" dir="2700000" algn="tl">
                    <a:srgbClr val="C0C0C0"/>
                  </a:outerShdw>
                </a:effectLst>
                <a:latin typeface="Comic Sans MS" charset="0"/>
              </a:rPr>
              <a:t/>
            </a:r>
            <a:br>
              <a:rPr lang="en-US" sz="1800" b="1" smtClean="0">
                <a:effectLst>
                  <a:outerShdw blurRad="38100" dist="38100" dir="2700000" algn="tl">
                    <a:srgbClr val="C0C0C0"/>
                  </a:outerShdw>
                </a:effectLst>
                <a:latin typeface="Comic Sans MS" charset="0"/>
              </a:rPr>
            </a:br>
            <a:r>
              <a:rPr lang="en-US" sz="1800" b="1" smtClean="0">
                <a:effectLst>
                  <a:outerShdw blurRad="38100" dist="38100" dir="2700000" algn="tl">
                    <a:srgbClr val="C0C0C0"/>
                  </a:outerShdw>
                </a:effectLst>
                <a:latin typeface="Comic Sans MS" charset="0"/>
              </a:rPr>
              <a:t>(r. 1533-1584)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FF0000"/>
                </a:solidFill>
              </a:rPr>
              <a:t>Ivan IV r. 1533-1584</a:t>
            </a:r>
          </a:p>
        </p:txBody>
      </p:sp>
      <p:sp>
        <p:nvSpPr>
          <p:cNvPr id="29699"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z="2400" smtClean="0"/>
              <a:t>complex personality; described as intelligent and devout, yet given to rages and prone to episodic outbreaks of mental illness. </a:t>
            </a:r>
          </a:p>
          <a:p>
            <a:r>
              <a:rPr lang="en-US" sz="2400" smtClean="0"/>
              <a:t>One notable outburst may have resulted in the death of his groomed and chosen heir Ivan Ivanovich, which led to the passing of the Tsardom to the younger son: the weak and possibly intellectually disabled Feodor</a:t>
            </a:r>
          </a:p>
          <a:p>
            <a:r>
              <a:rPr lang="en-US" sz="2400" smtClean="0"/>
              <a:t>Although his name is usually written in English as Ivan the Terrible, its original meaning is closer to "Redoubtable" or "Severe" and carries connotations of might, power and strictness rather than horror or cruelty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solidFill>
                  <a:srgbClr val="FF0000"/>
                </a:solidFill>
              </a:rPr>
              <a:t>The “Time of Troubles”</a:t>
            </a:r>
            <a:endParaRPr lang="en-US" smtClean="0"/>
          </a:p>
        </p:txBody>
      </p:sp>
      <p:sp>
        <p:nvSpPr>
          <p:cNvPr id="83971" name="Rectangle 3"/>
          <p:cNvSpPr>
            <a:spLocks noGrp="1" noChangeArrowheads="1"/>
          </p:cNvSpPr>
          <p:nvPr>
            <p:ph type="body" idx="1"/>
          </p:nvPr>
        </p:nvSpPr>
        <p:spPr bwMode="auto">
          <a:xfrm>
            <a:off x="685800" y="1981200"/>
            <a:ext cx="7772400" cy="41148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Russian Inquisition left thousands dead</a:t>
            </a:r>
          </a:p>
          <a:p>
            <a:pPr eaLnBrk="1" hangingPunct="1">
              <a:lnSpc>
                <a:spcPct val="90000"/>
              </a:lnSpc>
            </a:pPr>
            <a:r>
              <a:rPr lang="en-US" sz="2400" smtClean="0"/>
              <a:t>Rampant famine, grass, cannibalism?</a:t>
            </a:r>
          </a:p>
          <a:p>
            <a:pPr eaLnBrk="1" hangingPunct="1">
              <a:lnSpc>
                <a:spcPct val="90000"/>
              </a:lnSpc>
            </a:pPr>
            <a:r>
              <a:rPr lang="en-US" sz="2400" smtClean="0"/>
              <a:t>Ivan IV murdered his son and daughter-in-law who was carrying his grandson</a:t>
            </a:r>
          </a:p>
          <a:p>
            <a:pPr eaLnBrk="1" hangingPunct="1">
              <a:lnSpc>
                <a:spcPct val="90000"/>
              </a:lnSpc>
            </a:pPr>
            <a:r>
              <a:rPr lang="en-US" sz="2400" smtClean="0"/>
              <a:t>No true successor to crown</a:t>
            </a:r>
          </a:p>
          <a:p>
            <a:pPr eaLnBrk="1" hangingPunct="1">
              <a:lnSpc>
                <a:spcPct val="90000"/>
              </a:lnSpc>
            </a:pPr>
            <a:r>
              <a:rPr lang="en-US" sz="2400" smtClean="0"/>
              <a:t>Internal chaos attracts Polish-Lithuanian intervention and installment of “tsars” </a:t>
            </a:r>
          </a:p>
          <a:p>
            <a:pPr eaLnBrk="1" hangingPunct="1">
              <a:lnSpc>
                <a:spcPct val="90000"/>
              </a:lnSpc>
            </a:pPr>
            <a:r>
              <a:rPr lang="en-US" sz="2400" smtClean="0"/>
              <a:t>Between 1598-1610, Six different “tsars”</a:t>
            </a:r>
          </a:p>
          <a:p>
            <a:pPr eaLnBrk="1" hangingPunct="1">
              <a:lnSpc>
                <a:spcPct val="90000"/>
              </a:lnSpc>
            </a:pPr>
            <a:r>
              <a:rPr lang="en-US" sz="2400" smtClean="0"/>
              <a:t>Vast lands acquired under Ivan III lost</a:t>
            </a:r>
          </a:p>
          <a:p>
            <a:pPr eaLnBrk="1" hangingPunct="1">
              <a:lnSpc>
                <a:spcPct val="90000"/>
              </a:lnSpc>
            </a:pPr>
            <a:r>
              <a:rPr lang="en-US" sz="2400" smtClean="0"/>
              <a:t>Who will unit the Lands of the Rus?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4" end="4"/>
                                            </p:txEl>
                                          </p:spTgt>
                                        </p:tgtEl>
                                        <p:attrNameLst>
                                          <p:attrName>style.visibility</p:attrName>
                                        </p:attrNameLst>
                                      </p:cBhvr>
                                      <p:to>
                                        <p:strVal val="visible"/>
                                      </p:to>
                                    </p:set>
                                    <p:anim calcmode="lin" valueType="num">
                                      <p:cBhvr additive="base">
                                        <p:cTn id="31"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1">
                                            <p:txEl>
                                              <p:pRg st="5" end="5"/>
                                            </p:txEl>
                                          </p:spTgt>
                                        </p:tgtEl>
                                        <p:attrNameLst>
                                          <p:attrName>style.visibility</p:attrName>
                                        </p:attrNameLst>
                                      </p:cBhvr>
                                      <p:to>
                                        <p:strVal val="visible"/>
                                      </p:to>
                                    </p:set>
                                    <p:anim calcmode="lin" valueType="num">
                                      <p:cBhvr additive="base">
                                        <p:cTn id="37" dur="5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39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3971">
                                            <p:txEl>
                                              <p:pRg st="6" end="6"/>
                                            </p:txEl>
                                          </p:spTgt>
                                        </p:tgtEl>
                                        <p:attrNameLst>
                                          <p:attrName>style.visibility</p:attrName>
                                        </p:attrNameLst>
                                      </p:cBhvr>
                                      <p:to>
                                        <p:strVal val="visible"/>
                                      </p:to>
                                    </p:set>
                                    <p:anim calcmode="lin" valueType="num">
                                      <p:cBhvr additive="base">
                                        <p:cTn id="43"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39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971">
                                            <p:txEl>
                                              <p:pRg st="7" end="7"/>
                                            </p:txEl>
                                          </p:spTgt>
                                        </p:tgtEl>
                                        <p:attrNameLst>
                                          <p:attrName>style.visibility</p:attrName>
                                        </p:attrNameLst>
                                      </p:cBhvr>
                                      <p:to>
                                        <p:strVal val="visible"/>
                                      </p:to>
                                    </p:set>
                                    <p:anim calcmode="lin" valueType="num">
                                      <p:cBhvr additive="base">
                                        <p:cTn id="49" dur="500" fill="hold"/>
                                        <p:tgtEl>
                                          <p:spTgt spid="839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39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Russian Empire</a:t>
            </a:r>
            <a:endParaRPr lang="en-US" dirty="0"/>
          </a:p>
        </p:txBody>
      </p:sp>
      <p:sp>
        <p:nvSpPr>
          <p:cNvPr id="3" name="Content Placeholder 2"/>
          <p:cNvSpPr>
            <a:spLocks noGrp="1"/>
          </p:cNvSpPr>
          <p:nvPr>
            <p:ph idx="1"/>
          </p:nvPr>
        </p:nvSpPr>
        <p:spPr/>
        <p:txBody>
          <a:bodyPr/>
          <a:lstStyle/>
          <a:p>
            <a:r>
              <a:rPr lang="en-US" dirty="0" smtClean="0"/>
              <a:t>By the 18</a:t>
            </a:r>
            <a:r>
              <a:rPr lang="en-US" baseline="30000" dirty="0" smtClean="0"/>
              <a:t>th</a:t>
            </a:r>
            <a:r>
              <a:rPr lang="en-US" dirty="0" smtClean="0"/>
              <a:t> century = Russia became one of the great powers of Europe</a:t>
            </a:r>
          </a:p>
          <a:p>
            <a:r>
              <a:rPr lang="en-US" dirty="0" smtClean="0"/>
              <a:t>Power stemmed from wealth found in: rich agricultural lands, valuable furs, and mineral deposits</a:t>
            </a:r>
          </a:p>
          <a:p>
            <a:r>
              <a:rPr lang="en-US" dirty="0" smtClean="0"/>
              <a:t>Russia became a highly militarized state as well</a:t>
            </a:r>
          </a:p>
          <a:p>
            <a:r>
              <a:rPr lang="en-US" dirty="0" smtClean="0"/>
              <a:t>Russian Empire stayed intact until the collapse of the Soviet Union in 1991</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Russian Empire</a:t>
            </a:r>
            <a:endParaRPr lang="en-US" dirty="0"/>
          </a:p>
        </p:txBody>
      </p:sp>
      <p:sp>
        <p:nvSpPr>
          <p:cNvPr id="3" name="Content Placeholder 2"/>
          <p:cNvSpPr>
            <a:spLocks noGrp="1"/>
          </p:cNvSpPr>
          <p:nvPr>
            <p:ph idx="1"/>
          </p:nvPr>
        </p:nvSpPr>
        <p:spPr>
          <a:xfrm>
            <a:off x="457200" y="1646237"/>
            <a:ext cx="4114800" cy="4526280"/>
          </a:xfrm>
        </p:spPr>
        <p:txBody>
          <a:bodyPr>
            <a:normAutofit fontScale="92500" lnSpcReduction="20000"/>
          </a:bodyPr>
          <a:lstStyle/>
          <a:p>
            <a:r>
              <a:rPr lang="en-US" dirty="0" smtClean="0"/>
              <a:t>Established a tradition of autocratic government with a powerful monarchy</a:t>
            </a:r>
          </a:p>
          <a:p>
            <a:pPr lvl="1"/>
            <a:r>
              <a:rPr lang="en-US" dirty="0" smtClean="0"/>
              <a:t>Belief = only a strong ruler could hold together such a large empire with such a diverse population</a:t>
            </a:r>
          </a:p>
          <a:p>
            <a:pPr lvl="1"/>
            <a:r>
              <a:rPr lang="en-US" dirty="0" smtClean="0"/>
              <a:t>Ruled by monarchies until the early 1900s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29200" y="1600200"/>
            <a:ext cx="3124200" cy="4089862"/>
          </a:xfrm>
          <a:prstGeom prst="rect">
            <a:avLst/>
          </a:prstGeom>
          <a:noFill/>
          <a:ln w="9525">
            <a:noFill/>
            <a:miter lim="800000"/>
            <a:headEnd/>
            <a:tailEnd/>
          </a:ln>
        </p:spPr>
      </p:pic>
      <p:sp>
        <p:nvSpPr>
          <p:cNvPr id="5" name="TextBox 4"/>
          <p:cNvSpPr txBox="1"/>
          <p:nvPr/>
        </p:nvSpPr>
        <p:spPr>
          <a:xfrm>
            <a:off x="5105400" y="5715000"/>
            <a:ext cx="2971800" cy="646331"/>
          </a:xfrm>
          <a:prstGeom prst="rect">
            <a:avLst/>
          </a:prstGeom>
          <a:noFill/>
        </p:spPr>
        <p:txBody>
          <a:bodyPr wrap="square" rtlCol="0">
            <a:spAutoFit/>
          </a:bodyPr>
          <a:lstStyle/>
          <a:p>
            <a:pPr algn="ctr"/>
            <a:r>
              <a:rPr lang="en-US" dirty="0" smtClean="0"/>
              <a:t>Peter the Great</a:t>
            </a:r>
          </a:p>
          <a:p>
            <a:pPr algn="ctr"/>
            <a:r>
              <a:rPr lang="en-US" dirty="0" smtClean="0"/>
              <a:t>Reign: 1682 - 1725</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the Russian Empire</a:t>
            </a:r>
            <a:endParaRPr lang="en-US" dirty="0"/>
          </a:p>
        </p:txBody>
      </p:sp>
      <p:sp>
        <p:nvSpPr>
          <p:cNvPr id="3" name="Content Placeholder 2"/>
          <p:cNvSpPr>
            <a:spLocks noGrp="1"/>
          </p:cNvSpPr>
          <p:nvPr>
            <p:ph idx="1"/>
          </p:nvPr>
        </p:nvSpPr>
        <p:spPr/>
        <p:txBody>
          <a:bodyPr/>
          <a:lstStyle/>
          <a:p>
            <a:r>
              <a:rPr lang="en-US" dirty="0" smtClean="0"/>
              <a:t>Russian state centered on the city of Moscow</a:t>
            </a:r>
          </a:p>
          <a:p>
            <a:r>
              <a:rPr lang="en-US" dirty="0" smtClean="0"/>
              <a:t>Conquered a number of neighboring Russian-speaking cities</a:t>
            </a:r>
          </a:p>
          <a:p>
            <a:r>
              <a:rPr lang="en-US" dirty="0" smtClean="0"/>
              <a:t>Continued to expand south and east of Moscow</a:t>
            </a:r>
          </a:p>
          <a:p>
            <a:r>
              <a:rPr lang="en-US" dirty="0" smtClean="0"/>
              <a:t>Brought together a wide variety of different peoples and cultures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solidFill>
                  <a:srgbClr val="FF0000"/>
                </a:solidFill>
              </a:rPr>
              <a:t>Peter I, the Great</a:t>
            </a:r>
            <a:endParaRPr lang="en-US" smtClean="0"/>
          </a:p>
        </p:txBody>
      </p:sp>
      <p:sp>
        <p:nvSpPr>
          <p:cNvPr id="91139" name="Rectangle 3"/>
          <p:cNvSpPr>
            <a:spLocks noGrp="1" noChangeArrowheads="1"/>
          </p:cNvSpPr>
          <p:nvPr>
            <p:ph type="body" idx="1"/>
          </p:nvPr>
        </p:nvSpPr>
        <p:spPr bwMode="auto">
          <a:xfrm>
            <a:off x="1752600" y="1905000"/>
            <a:ext cx="6705600" cy="41910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800" smtClean="0"/>
              <a:t>Consolidated autocracy in Russia and brought country into European state system</a:t>
            </a:r>
          </a:p>
          <a:p>
            <a:pPr eaLnBrk="1" hangingPunct="1">
              <a:lnSpc>
                <a:spcPct val="90000"/>
              </a:lnSpc>
            </a:pPr>
            <a:r>
              <a:rPr lang="en-US" sz="2800" smtClean="0"/>
              <a:t>Largest state in the world from Baltic to Pacific Ocean</a:t>
            </a:r>
          </a:p>
          <a:p>
            <a:pPr eaLnBrk="1" hangingPunct="1">
              <a:lnSpc>
                <a:spcPct val="90000"/>
              </a:lnSpc>
            </a:pPr>
            <a:r>
              <a:rPr lang="en-US" sz="2800" smtClean="0"/>
              <a:t>Window to the sea and the Great Northern War</a:t>
            </a:r>
          </a:p>
          <a:p>
            <a:pPr eaLnBrk="1" hangingPunct="1">
              <a:lnSpc>
                <a:spcPct val="90000"/>
              </a:lnSpc>
            </a:pPr>
            <a:r>
              <a:rPr lang="en-US" sz="2800" smtClean="0"/>
              <a:t>New Capital, St. Petersburg, a window opened to Europe to replace the cultural center of Moscow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676400" y="212725"/>
            <a:ext cx="7391400" cy="701675"/>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4000" b="1" smtClean="0">
                <a:solidFill>
                  <a:srgbClr val="FF0000"/>
                </a:solidFill>
                <a:effectLst>
                  <a:outerShdw blurRad="38100" dist="38100" dir="2700000" algn="tl">
                    <a:srgbClr val="C0C0C0"/>
                  </a:outerShdw>
                </a:effectLst>
              </a:rPr>
              <a:t>Russia Under Peter I</a:t>
            </a:r>
            <a:endParaRPr lang="en-US" sz="3200" b="1" smtClean="0">
              <a:solidFill>
                <a:srgbClr val="FF0000"/>
              </a:solidFill>
              <a:effectLst>
                <a:outerShdw blurRad="38100" dist="38100" dir="2700000" algn="tl">
                  <a:srgbClr val="C0C0C0"/>
                </a:outerShdw>
              </a:effectLst>
              <a:latin typeface="Elephant" pitchFamily="18" charset="0"/>
            </a:endParaRPr>
          </a:p>
        </p:txBody>
      </p:sp>
      <p:pic>
        <p:nvPicPr>
          <p:cNvPr id="47107" name="Picture 3" descr="map-Expansion of Russia Under Peter the Great"/>
          <p:cNvPicPr>
            <a:picLocks noChangeAspect="1" noChangeArrowheads="1"/>
          </p:cNvPicPr>
          <p:nvPr/>
        </p:nvPicPr>
        <p:blipFill>
          <a:blip r:embed="rId3" cstate="print">
            <a:lum bright="-6000" contrast="6000"/>
          </a:blip>
          <a:srcRect b="10527"/>
          <a:stretch>
            <a:fillRect/>
          </a:stretch>
        </p:blipFill>
        <p:spPr bwMode="auto">
          <a:xfrm>
            <a:off x="1752600" y="1447800"/>
            <a:ext cx="7239000" cy="412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Russian Empire vs. those of other Western European Countries</a:t>
            </a:r>
            <a:endParaRPr lang="en-US" sz="3600" dirty="0"/>
          </a:p>
        </p:txBody>
      </p:sp>
      <p:sp>
        <p:nvSpPr>
          <p:cNvPr id="6" name="Text Placeholder 5"/>
          <p:cNvSpPr>
            <a:spLocks noGrp="1"/>
          </p:cNvSpPr>
          <p:nvPr>
            <p:ph type="body" idx="1"/>
          </p:nvPr>
        </p:nvSpPr>
        <p:spPr/>
        <p:txBody>
          <a:bodyPr/>
          <a:lstStyle/>
          <a:p>
            <a:pPr algn="ctr"/>
            <a:r>
              <a:rPr lang="en-US" dirty="0" smtClean="0"/>
              <a:t>Russian Empire</a:t>
            </a:r>
            <a:endParaRPr lang="en-US" dirty="0"/>
          </a:p>
        </p:txBody>
      </p:sp>
      <p:sp>
        <p:nvSpPr>
          <p:cNvPr id="8" name="Text Placeholder 7"/>
          <p:cNvSpPr>
            <a:spLocks noGrp="1"/>
          </p:cNvSpPr>
          <p:nvPr>
            <p:ph type="body" sz="half" idx="3"/>
          </p:nvPr>
        </p:nvSpPr>
        <p:spPr/>
        <p:txBody>
          <a:bodyPr/>
          <a:lstStyle/>
          <a:p>
            <a:pPr algn="ctr"/>
            <a:r>
              <a:rPr lang="en-US" dirty="0" smtClean="0"/>
              <a:t>Other Europeans</a:t>
            </a:r>
            <a:endParaRPr lang="en-US" dirty="0"/>
          </a:p>
        </p:txBody>
      </p:sp>
      <p:sp>
        <p:nvSpPr>
          <p:cNvPr id="7" name="Content Placeholder 6"/>
          <p:cNvSpPr>
            <a:spLocks noGrp="1"/>
          </p:cNvSpPr>
          <p:nvPr>
            <p:ph sz="quarter" idx="2"/>
          </p:nvPr>
        </p:nvSpPr>
        <p:spPr/>
        <p:txBody>
          <a:bodyPr/>
          <a:lstStyle/>
          <a:p>
            <a:r>
              <a:rPr lang="en-US" dirty="0" smtClean="0"/>
              <a:t>Acquired territories next to them that they had been in contact with for a long time</a:t>
            </a:r>
          </a:p>
          <a:p>
            <a:r>
              <a:rPr lang="en-US" dirty="0" smtClean="0"/>
              <a:t>Acquired territories </a:t>
            </a:r>
            <a:r>
              <a:rPr lang="en-US" i="1" dirty="0" smtClean="0"/>
              <a:t>at the same time</a:t>
            </a:r>
            <a:r>
              <a:rPr lang="en-US" dirty="0" smtClean="0"/>
              <a:t> that a Russian state was taking shape</a:t>
            </a:r>
          </a:p>
          <a:p>
            <a:r>
              <a:rPr lang="en-US" dirty="0" smtClean="0"/>
              <a:t>“Russia </a:t>
            </a:r>
            <a:r>
              <a:rPr lang="en-US" u="sng" dirty="0" smtClean="0"/>
              <a:t>was</a:t>
            </a:r>
            <a:r>
              <a:rPr lang="en-US" dirty="0" smtClean="0"/>
              <a:t> an empire.”</a:t>
            </a:r>
            <a:endParaRPr lang="en-US" dirty="0"/>
          </a:p>
        </p:txBody>
      </p:sp>
      <p:sp>
        <p:nvSpPr>
          <p:cNvPr id="9" name="Content Placeholder 8"/>
          <p:cNvSpPr>
            <a:spLocks noGrp="1"/>
          </p:cNvSpPr>
          <p:nvPr>
            <p:ph sz="quarter" idx="4"/>
          </p:nvPr>
        </p:nvSpPr>
        <p:spPr/>
        <p:txBody>
          <a:bodyPr/>
          <a:lstStyle/>
          <a:p>
            <a:r>
              <a:rPr lang="en-US" dirty="0" smtClean="0"/>
              <a:t>Acquired territories far away from them that they didn’t know about until 1492</a:t>
            </a:r>
          </a:p>
          <a:p>
            <a:r>
              <a:rPr lang="en-US" dirty="0" smtClean="0"/>
              <a:t>Acquired overseas empires AFTER establishing themselves as solid European states</a:t>
            </a:r>
          </a:p>
          <a:p>
            <a:r>
              <a:rPr lang="en-US" dirty="0" smtClean="0"/>
              <a:t>“The British </a:t>
            </a:r>
            <a:r>
              <a:rPr lang="en-US" u="sng" dirty="0" smtClean="0"/>
              <a:t>had</a:t>
            </a:r>
            <a:r>
              <a:rPr lang="en-US" dirty="0" smtClean="0"/>
              <a:t> an empire.”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Making China an Empire</a:t>
            </a:r>
            <a:endParaRPr lang="en-US" dirty="0"/>
          </a:p>
        </p:txBody>
      </p:sp>
      <p:sp>
        <p:nvSpPr>
          <p:cNvPr id="8" name="Content Placeholder 7"/>
          <p:cNvSpPr>
            <a:spLocks noGrp="1"/>
          </p:cNvSpPr>
          <p:nvPr>
            <p:ph idx="1"/>
          </p:nvPr>
        </p:nvSpPr>
        <p:spPr>
          <a:xfrm>
            <a:off x="4343400" y="1646236"/>
            <a:ext cx="4343400" cy="4754563"/>
          </a:xfrm>
        </p:spPr>
        <p:txBody>
          <a:bodyPr>
            <a:normAutofit fontScale="92500" lnSpcReduction="20000"/>
          </a:bodyPr>
          <a:lstStyle/>
          <a:p>
            <a:r>
              <a:rPr lang="en-US" dirty="0" smtClean="0"/>
              <a:t>Done by the Qing (aka Manchu) Dynasty</a:t>
            </a:r>
          </a:p>
          <a:p>
            <a:pPr lvl="1"/>
            <a:r>
              <a:rPr lang="en-US" dirty="0" smtClean="0"/>
              <a:t>Ruled from 1644 to 1912</a:t>
            </a:r>
          </a:p>
          <a:p>
            <a:pPr lvl="1"/>
            <a:r>
              <a:rPr lang="en-US" dirty="0" smtClean="0"/>
              <a:t>Foreigners </a:t>
            </a:r>
            <a:r>
              <a:rPr lang="en-US" dirty="0" smtClean="0">
                <a:sym typeface="Wingdings" pitchFamily="2" charset="2"/>
              </a:rPr>
              <a:t> invaders from Manchuria</a:t>
            </a:r>
            <a:endParaRPr lang="en-US" dirty="0" smtClean="0"/>
          </a:p>
          <a:p>
            <a:r>
              <a:rPr lang="en-US" dirty="0" smtClean="0"/>
              <a:t> Enlarged the size of China and incorporated a lot of non-Chinese peoples as they expanded to the north and west</a:t>
            </a:r>
          </a:p>
        </p:txBody>
      </p:sp>
      <p:pic>
        <p:nvPicPr>
          <p:cNvPr id="9" name="Picture 2" descr="map_14_p644_qing_dynasty"/>
          <p:cNvPicPr>
            <a:picLocks noChangeAspect="1" noChangeArrowheads="1"/>
          </p:cNvPicPr>
          <p:nvPr/>
        </p:nvPicPr>
        <p:blipFill>
          <a:blip r:embed="rId2" cstate="print"/>
          <a:srcRect/>
          <a:stretch>
            <a:fillRect/>
          </a:stretch>
        </p:blipFill>
        <p:spPr bwMode="auto">
          <a:xfrm>
            <a:off x="304801" y="1752600"/>
            <a:ext cx="3886199" cy="4648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Qing Rulers: Cultural Elements</a:t>
            </a:r>
            <a:endParaRPr lang="en-US" dirty="0"/>
          </a:p>
        </p:txBody>
      </p:sp>
      <p:sp>
        <p:nvSpPr>
          <p:cNvPr id="4" name="Text Placeholder 3"/>
          <p:cNvSpPr>
            <a:spLocks noGrp="1"/>
          </p:cNvSpPr>
          <p:nvPr>
            <p:ph type="body" idx="1"/>
          </p:nvPr>
        </p:nvSpPr>
        <p:spPr/>
        <p:txBody>
          <a:bodyPr/>
          <a:lstStyle/>
          <a:p>
            <a:pPr algn="ctr"/>
            <a:r>
              <a:rPr lang="en-US" dirty="0" smtClean="0"/>
              <a:t>Maintained</a:t>
            </a:r>
            <a:endParaRPr lang="en-US" dirty="0"/>
          </a:p>
        </p:txBody>
      </p:sp>
      <p:sp>
        <p:nvSpPr>
          <p:cNvPr id="6" name="Text Placeholder 5"/>
          <p:cNvSpPr>
            <a:spLocks noGrp="1"/>
          </p:cNvSpPr>
          <p:nvPr>
            <p:ph type="body" sz="half" idx="3"/>
          </p:nvPr>
        </p:nvSpPr>
        <p:spPr/>
        <p:txBody>
          <a:bodyPr/>
          <a:lstStyle/>
          <a:p>
            <a:pPr algn="ctr"/>
            <a:r>
              <a:rPr lang="en-US" dirty="0" smtClean="0"/>
              <a:t>Adopted</a:t>
            </a:r>
            <a:endParaRPr lang="en-US" dirty="0"/>
          </a:p>
        </p:txBody>
      </p:sp>
      <p:sp>
        <p:nvSpPr>
          <p:cNvPr id="5" name="Content Placeholder 4"/>
          <p:cNvSpPr>
            <a:spLocks noGrp="1"/>
          </p:cNvSpPr>
          <p:nvPr>
            <p:ph sz="quarter" idx="2"/>
          </p:nvPr>
        </p:nvSpPr>
        <p:spPr/>
        <p:txBody>
          <a:bodyPr/>
          <a:lstStyle/>
          <a:p>
            <a:r>
              <a:rPr lang="en-US" dirty="0" smtClean="0"/>
              <a:t>Ethnic distinctiveness </a:t>
            </a:r>
            <a:r>
              <a:rPr lang="en-US" dirty="0" smtClean="0">
                <a:sym typeface="Wingdings" pitchFamily="2" charset="2"/>
              </a:rPr>
              <a:t> forbade intermarriage between themselves and native Chinese</a:t>
            </a:r>
            <a:endParaRPr lang="en-US" dirty="0"/>
          </a:p>
        </p:txBody>
      </p:sp>
      <p:sp>
        <p:nvSpPr>
          <p:cNvPr id="7" name="Content Placeholder 6"/>
          <p:cNvSpPr>
            <a:spLocks noGrp="1"/>
          </p:cNvSpPr>
          <p:nvPr>
            <p:ph sz="quarter" idx="4"/>
          </p:nvPr>
        </p:nvSpPr>
        <p:spPr/>
        <p:txBody>
          <a:bodyPr/>
          <a:lstStyle/>
          <a:p>
            <a:r>
              <a:rPr lang="en-US" dirty="0" smtClean="0"/>
              <a:t>Chinese language</a:t>
            </a:r>
          </a:p>
          <a:p>
            <a:r>
              <a:rPr lang="en-US" dirty="0" smtClean="0"/>
              <a:t>Confucian teachings</a:t>
            </a:r>
          </a:p>
          <a:p>
            <a:r>
              <a:rPr lang="en-US" dirty="0" smtClean="0"/>
              <a:t>Chinese government techniques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Making China an Empire:</a:t>
            </a:r>
            <a:br>
              <a:rPr lang="en-US" dirty="0" smtClean="0"/>
            </a:br>
            <a:r>
              <a:rPr lang="en-US" dirty="0" smtClean="0"/>
              <a:t>Motivations</a:t>
            </a:r>
            <a:endParaRPr lang="en-US" dirty="0"/>
          </a:p>
        </p:txBody>
      </p:sp>
      <p:sp>
        <p:nvSpPr>
          <p:cNvPr id="3" name="Content Placeholder 2"/>
          <p:cNvSpPr>
            <a:spLocks noGrp="1"/>
          </p:cNvSpPr>
          <p:nvPr>
            <p:ph idx="1"/>
          </p:nvPr>
        </p:nvSpPr>
        <p:spPr>
          <a:xfrm>
            <a:off x="457200" y="1646237"/>
            <a:ext cx="4572000" cy="4526280"/>
          </a:xfrm>
        </p:spPr>
        <p:txBody>
          <a:bodyPr>
            <a:normAutofit fontScale="92500" lnSpcReduction="20000"/>
          </a:bodyPr>
          <a:lstStyle/>
          <a:p>
            <a:r>
              <a:rPr lang="en-US" dirty="0" smtClean="0"/>
              <a:t>Major motivation = security concerns</a:t>
            </a:r>
          </a:p>
          <a:p>
            <a:r>
              <a:rPr lang="en-US" dirty="0" smtClean="0"/>
              <a:t>To China </a:t>
            </a:r>
            <a:r>
              <a:rPr lang="en-US" dirty="0" smtClean="0">
                <a:sym typeface="Wingdings" pitchFamily="2" charset="2"/>
              </a:rPr>
              <a:t>= expansion was viewed as a defensive necessity</a:t>
            </a:r>
          </a:p>
          <a:p>
            <a:r>
              <a:rPr lang="en-US" dirty="0" smtClean="0">
                <a:sym typeface="Wingdings" pitchFamily="2" charset="2"/>
              </a:rPr>
              <a:t>Result = Qing dynasty China undertook an 80-year military effort (1680-1760) to bring together surrounding regions under Chinese control</a:t>
            </a:r>
            <a:endParaRPr lang="en-US" dirty="0"/>
          </a:p>
        </p:txBody>
      </p:sp>
      <p:pic>
        <p:nvPicPr>
          <p:cNvPr id="4101" name="Picture 5"/>
          <p:cNvPicPr>
            <a:picLocks noChangeAspect="1" noChangeArrowheads="1"/>
          </p:cNvPicPr>
          <p:nvPr/>
        </p:nvPicPr>
        <p:blipFill>
          <a:blip r:embed="rId2" cstate="print"/>
          <a:srcRect/>
          <a:stretch>
            <a:fillRect/>
          </a:stretch>
        </p:blipFill>
        <p:spPr bwMode="auto">
          <a:xfrm>
            <a:off x="5410200" y="1905000"/>
            <a:ext cx="3005137" cy="383570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in the Chinese Empire</a:t>
            </a:r>
            <a:endParaRPr lang="en-US" dirty="0"/>
          </a:p>
        </p:txBody>
      </p:sp>
      <p:sp>
        <p:nvSpPr>
          <p:cNvPr id="3" name="Content Placeholder 2"/>
          <p:cNvSpPr>
            <a:spLocks noGrp="1"/>
          </p:cNvSpPr>
          <p:nvPr>
            <p:ph idx="1"/>
          </p:nvPr>
        </p:nvSpPr>
        <p:spPr>
          <a:xfrm>
            <a:off x="3886200" y="1646237"/>
            <a:ext cx="4800600" cy="4526280"/>
          </a:xfrm>
        </p:spPr>
        <p:txBody>
          <a:bodyPr>
            <a:normAutofit lnSpcReduction="10000"/>
          </a:bodyPr>
          <a:lstStyle/>
          <a:p>
            <a:r>
              <a:rPr lang="en-US" dirty="0" smtClean="0"/>
              <a:t>In general the Qing rulers:</a:t>
            </a:r>
          </a:p>
          <a:p>
            <a:pPr lvl="1"/>
            <a:r>
              <a:rPr lang="en-US" dirty="0" smtClean="0"/>
              <a:t>Showed respect for other cultures</a:t>
            </a:r>
          </a:p>
          <a:p>
            <a:pPr lvl="1"/>
            <a:r>
              <a:rPr lang="en-US" dirty="0" smtClean="0"/>
              <a:t>Did not force people to assimilate to Chinese culture</a:t>
            </a:r>
          </a:p>
          <a:p>
            <a:r>
              <a:rPr lang="en-US" dirty="0" smtClean="0"/>
              <a:t>Chinese settlers did not flood the other regions of the empire</a:t>
            </a:r>
          </a:p>
        </p:txBody>
      </p:sp>
      <p:pic>
        <p:nvPicPr>
          <p:cNvPr id="5122" name="Picture 2"/>
          <p:cNvPicPr>
            <a:picLocks noChangeAspect="1" noChangeArrowheads="1"/>
          </p:cNvPicPr>
          <p:nvPr/>
        </p:nvPicPr>
        <p:blipFill>
          <a:blip r:embed="rId2" cstate="print"/>
          <a:srcRect/>
          <a:stretch>
            <a:fillRect/>
          </a:stretch>
        </p:blipFill>
        <p:spPr bwMode="auto">
          <a:xfrm>
            <a:off x="533400" y="1600200"/>
            <a:ext cx="3352800" cy="4195763"/>
          </a:xfrm>
          <a:prstGeom prst="rect">
            <a:avLst/>
          </a:prstGeom>
          <a:noFill/>
          <a:ln w="9525">
            <a:noFill/>
            <a:miter lim="800000"/>
            <a:headEnd/>
            <a:tailEnd/>
          </a:ln>
        </p:spPr>
      </p:pic>
      <p:sp>
        <p:nvSpPr>
          <p:cNvPr id="5" name="TextBox 4"/>
          <p:cNvSpPr txBox="1"/>
          <p:nvPr/>
        </p:nvSpPr>
        <p:spPr>
          <a:xfrm>
            <a:off x="533400" y="5867400"/>
            <a:ext cx="3352800" cy="646331"/>
          </a:xfrm>
          <a:prstGeom prst="rect">
            <a:avLst/>
          </a:prstGeom>
          <a:noFill/>
        </p:spPr>
        <p:txBody>
          <a:bodyPr wrap="square" rtlCol="0">
            <a:spAutoFit/>
          </a:bodyPr>
          <a:lstStyle/>
          <a:p>
            <a:pPr algn="ctr"/>
            <a:r>
              <a:rPr lang="en-US" dirty="0" err="1" smtClean="0"/>
              <a:t>Yizhu</a:t>
            </a:r>
            <a:r>
              <a:rPr lang="en-US" dirty="0" smtClean="0"/>
              <a:t> = 8</a:t>
            </a:r>
            <a:r>
              <a:rPr lang="en-US" baseline="30000" dirty="0" smtClean="0"/>
              <a:t>th</a:t>
            </a:r>
            <a:r>
              <a:rPr lang="en-US" dirty="0" smtClean="0"/>
              <a:t> Emperor of the Qing (Manchu) Dynasty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the Russian Empire</a:t>
            </a:r>
            <a:endParaRPr lang="en-US" dirty="0"/>
          </a:p>
        </p:txBody>
      </p:sp>
      <p:pic>
        <p:nvPicPr>
          <p:cNvPr id="4" name="Picture 2" descr="map_14_02_russian_empire"/>
          <p:cNvPicPr>
            <a:picLocks noChangeAspect="1" noChangeArrowheads="1"/>
          </p:cNvPicPr>
          <p:nvPr/>
        </p:nvPicPr>
        <p:blipFill>
          <a:blip r:embed="rId2" cstate="print"/>
          <a:srcRect/>
          <a:stretch>
            <a:fillRect/>
          </a:stretch>
        </p:blipFill>
        <p:spPr bwMode="auto">
          <a:xfrm>
            <a:off x="457200" y="1600200"/>
            <a:ext cx="8382000" cy="497998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4136"/>
          </a:xfrm>
        </p:spPr>
        <p:txBody>
          <a:bodyPr>
            <a:normAutofit fontScale="90000"/>
          </a:bodyPr>
          <a:lstStyle/>
          <a:p>
            <a:pPr algn="ctr"/>
            <a:r>
              <a:rPr lang="en-US" dirty="0" smtClean="0"/>
              <a:t>Motivations for </a:t>
            </a:r>
            <a:br>
              <a:rPr lang="en-US" dirty="0" smtClean="0"/>
            </a:br>
            <a:r>
              <a:rPr lang="en-US" dirty="0" smtClean="0"/>
              <a:t>Russian Expansion</a:t>
            </a:r>
            <a:endParaRPr lang="en-US" dirty="0"/>
          </a:p>
        </p:txBody>
      </p:sp>
      <p:sp>
        <p:nvSpPr>
          <p:cNvPr id="3" name="Content Placeholder 2"/>
          <p:cNvSpPr>
            <a:spLocks noGrp="1"/>
          </p:cNvSpPr>
          <p:nvPr>
            <p:ph idx="1"/>
          </p:nvPr>
        </p:nvSpPr>
        <p:spPr>
          <a:xfrm>
            <a:off x="304800" y="1646236"/>
            <a:ext cx="5181600" cy="4983163"/>
          </a:xfrm>
        </p:spPr>
        <p:txBody>
          <a:bodyPr>
            <a:normAutofit fontScale="92500"/>
          </a:bodyPr>
          <a:lstStyle/>
          <a:p>
            <a:r>
              <a:rPr lang="en-US" dirty="0" smtClean="0"/>
              <a:t>Motivation #1 = security from the nomadic pastoral peoples</a:t>
            </a:r>
          </a:p>
          <a:p>
            <a:pPr lvl="1"/>
            <a:r>
              <a:rPr lang="en-US" dirty="0" smtClean="0"/>
              <a:t>Lived in the grasslands south and east of the Russian heartland</a:t>
            </a:r>
          </a:p>
          <a:p>
            <a:pPr lvl="1"/>
            <a:r>
              <a:rPr lang="en-US" dirty="0" smtClean="0"/>
              <a:t>Russians = afraid one of these groups will rise to power like the Mongols</a:t>
            </a:r>
          </a:p>
          <a:p>
            <a:pPr lvl="1"/>
            <a:r>
              <a:rPr lang="en-US" dirty="0" smtClean="0"/>
              <a:t>These nomads frequently raided Russia’s neighbors and sold many of them into slavery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638800" y="1676400"/>
            <a:ext cx="2971800" cy="4286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Motivations for</a:t>
            </a:r>
            <a:br>
              <a:rPr lang="en-US" dirty="0" smtClean="0"/>
            </a:br>
            <a:r>
              <a:rPr lang="en-US" dirty="0" smtClean="0"/>
              <a:t>Russian Expansion</a:t>
            </a:r>
            <a:endParaRPr lang="en-US" dirty="0"/>
          </a:p>
        </p:txBody>
      </p:sp>
      <p:sp>
        <p:nvSpPr>
          <p:cNvPr id="3" name="Content Placeholder 2"/>
          <p:cNvSpPr>
            <a:spLocks noGrp="1"/>
          </p:cNvSpPr>
          <p:nvPr>
            <p:ph idx="1"/>
          </p:nvPr>
        </p:nvSpPr>
        <p:spPr>
          <a:xfrm>
            <a:off x="4343400" y="1646237"/>
            <a:ext cx="4419600" cy="4526280"/>
          </a:xfrm>
        </p:spPr>
        <p:txBody>
          <a:bodyPr/>
          <a:lstStyle/>
          <a:p>
            <a:r>
              <a:rPr lang="en-US" dirty="0" smtClean="0"/>
              <a:t>Motivation #2 = Pelts of fur-bearing animals</a:t>
            </a:r>
          </a:p>
          <a:p>
            <a:pPr lvl="1"/>
            <a:r>
              <a:rPr lang="en-US" dirty="0" smtClean="0"/>
              <a:t>To the east across the vast expanse of Siberia</a:t>
            </a:r>
          </a:p>
          <a:p>
            <a:pPr lvl="1"/>
            <a:r>
              <a:rPr lang="en-US" dirty="0" smtClean="0"/>
              <a:t>Very valuable and in-demand item</a:t>
            </a:r>
          </a:p>
          <a:p>
            <a:pPr lvl="1"/>
            <a:r>
              <a:rPr lang="en-US" dirty="0" smtClean="0"/>
              <a:t>Nickname = “soft gold”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524000"/>
            <a:ext cx="3886200" cy="22955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1000" y="3962400"/>
            <a:ext cx="4343400" cy="251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Russian Point of View</a:t>
            </a:r>
            <a:endParaRPr lang="en-US" dirty="0"/>
          </a:p>
        </p:txBody>
      </p:sp>
      <p:sp>
        <p:nvSpPr>
          <p:cNvPr id="3" name="Content Placeholder 2"/>
          <p:cNvSpPr>
            <a:spLocks noGrp="1"/>
          </p:cNvSpPr>
          <p:nvPr>
            <p:ph idx="1"/>
          </p:nvPr>
        </p:nvSpPr>
        <p:spPr>
          <a:xfrm>
            <a:off x="457200" y="1646237"/>
            <a:ext cx="4572000" cy="4526280"/>
          </a:xfrm>
        </p:spPr>
        <p:txBody>
          <a:bodyPr>
            <a:normAutofit/>
          </a:bodyPr>
          <a:lstStyle/>
          <a:p>
            <a:r>
              <a:rPr lang="en-US" dirty="0" smtClean="0"/>
              <a:t>To Russians, their empire meant:</a:t>
            </a:r>
          </a:p>
          <a:p>
            <a:pPr lvl="1"/>
            <a:r>
              <a:rPr lang="en-US" dirty="0" smtClean="0"/>
              <a:t>Defending the Russian frontiers</a:t>
            </a:r>
          </a:p>
          <a:p>
            <a:pPr lvl="1"/>
            <a:r>
              <a:rPr lang="en-US" dirty="0" smtClean="0"/>
              <a:t>Enhancing the power of the Russian state</a:t>
            </a:r>
          </a:p>
          <a:p>
            <a:pPr lvl="1"/>
            <a:r>
              <a:rPr lang="en-US" dirty="0" smtClean="0"/>
              <a:t>Bringing Christianity, civilization, and enlightenment to “savages”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86400" y="1676400"/>
            <a:ext cx="3248025" cy="4286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500" smtClean="0">
                <a:solidFill>
                  <a:srgbClr val="FF0000"/>
                </a:solidFill>
              </a:rPr>
              <a:t>Ivan III, the Great (1462-1505)</a:t>
            </a:r>
            <a:endParaRPr lang="en-US" smtClean="0"/>
          </a:p>
        </p:txBody>
      </p:sp>
      <p:sp>
        <p:nvSpPr>
          <p:cNvPr id="78851" name="Rectangle 3"/>
          <p:cNvSpPr>
            <a:spLocks noGrp="1" noChangeArrowheads="1"/>
          </p:cNvSpPr>
          <p:nvPr>
            <p:ph type="body" idx="1"/>
          </p:nvPr>
        </p:nvSpPr>
        <p:spPr bwMode="auto">
          <a:xfrm>
            <a:off x="838200" y="1524000"/>
            <a:ext cx="6858000" cy="45720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500" smtClean="0"/>
              <a:t>In the 15th C, grand princes of Moscow continued to increase land,population, and wealth</a:t>
            </a:r>
          </a:p>
          <a:p>
            <a:pPr eaLnBrk="1" hangingPunct="1">
              <a:lnSpc>
                <a:spcPct val="90000"/>
              </a:lnSpc>
            </a:pPr>
            <a:r>
              <a:rPr lang="en-US" sz="2500" smtClean="0"/>
              <a:t>Laid foundations of Russian national state</a:t>
            </a:r>
          </a:p>
          <a:p>
            <a:pPr eaLnBrk="1" hangingPunct="1">
              <a:lnSpc>
                <a:spcPct val="90000"/>
              </a:lnSpc>
            </a:pPr>
            <a:r>
              <a:rPr lang="en-US" sz="2500" smtClean="0"/>
              <a:t>Fall of Constantinople and emergence of New Rome and seat of Orthodox Christianity</a:t>
            </a:r>
          </a:p>
          <a:p>
            <a:pPr eaLnBrk="1" hangingPunct="1">
              <a:lnSpc>
                <a:spcPct val="90000"/>
              </a:lnSpc>
            </a:pPr>
            <a:r>
              <a:rPr lang="en-US" sz="2500" smtClean="0"/>
              <a:t>Proclaimed his absolute sovereignty over all Russian princes and nobles</a:t>
            </a:r>
          </a:p>
          <a:p>
            <a:pPr eaLnBrk="1" hangingPunct="1">
              <a:lnSpc>
                <a:spcPct val="90000"/>
              </a:lnSpc>
            </a:pPr>
            <a:r>
              <a:rPr lang="en-US" sz="2500" smtClean="0"/>
              <a:t>Refused further tribute to Tatars</a:t>
            </a:r>
            <a:endParaRPr lang="en-US" sz="2800" smtClean="0"/>
          </a:p>
          <a:p>
            <a:pPr eaLnBrk="1" hangingPunct="1">
              <a:lnSpc>
                <a:spcPct val="90000"/>
              </a:lnSpc>
            </a:pP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76400" y="212725"/>
            <a:ext cx="73914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3600" b="1" smtClean="0">
                <a:solidFill>
                  <a:srgbClr val="FF0000"/>
                </a:solidFill>
                <a:effectLst>
                  <a:outerShdw blurRad="38100" dist="38100" dir="2700000" algn="tl">
                    <a:srgbClr val="C0C0C0"/>
                  </a:outerShdw>
                </a:effectLst>
              </a:rPr>
              <a:t>Ivan the Great </a:t>
            </a:r>
            <a:r>
              <a:rPr lang="en-US" sz="2800" b="1" smtClean="0">
                <a:solidFill>
                  <a:srgbClr val="FF0000"/>
                </a:solidFill>
                <a:effectLst>
                  <a:outerShdw blurRad="38100" dist="38100" dir="2700000" algn="tl">
                    <a:srgbClr val="C0C0C0"/>
                  </a:outerShdw>
                </a:effectLst>
              </a:rPr>
              <a:t>(r. 1462-1505)</a:t>
            </a:r>
            <a:endParaRPr lang="en-US" sz="2800" b="1" smtClean="0">
              <a:solidFill>
                <a:srgbClr val="FF0000"/>
              </a:solidFill>
              <a:effectLst>
                <a:outerShdw blurRad="38100" dist="38100" dir="2700000" algn="tl">
                  <a:srgbClr val="C0C0C0"/>
                </a:outerShdw>
              </a:effectLst>
              <a:latin typeface="Elephant" pitchFamily="18" charset="0"/>
            </a:endParaRPr>
          </a:p>
        </p:txBody>
      </p:sp>
      <p:pic>
        <p:nvPicPr>
          <p:cNvPr id="21507" name="Picture 4" descr="Ivan III Teaching the Khans Letter to Pieces - Aleksey D Kivshenko"/>
          <p:cNvPicPr>
            <a:picLocks noChangeAspect="1" noChangeArrowheads="1"/>
          </p:cNvPicPr>
          <p:nvPr/>
        </p:nvPicPr>
        <p:blipFill>
          <a:blip r:embed="rId3" cstate="print"/>
          <a:srcRect/>
          <a:stretch>
            <a:fillRect/>
          </a:stretch>
        </p:blipFill>
        <p:spPr bwMode="auto">
          <a:xfrm>
            <a:off x="2133600" y="1143000"/>
            <a:ext cx="6553200" cy="4648200"/>
          </a:xfrm>
          <a:prstGeom prst="rect">
            <a:avLst/>
          </a:prstGeom>
          <a:noFill/>
          <a:ln w="9525">
            <a:solidFill>
              <a:schemeClr val="accent2"/>
            </a:solidFill>
            <a:miter lim="800000"/>
            <a:headEnd/>
            <a:tailEnd/>
          </a:ln>
        </p:spPr>
      </p:pic>
      <p:sp>
        <p:nvSpPr>
          <p:cNvPr id="17413" name="Text Box 5"/>
          <p:cNvSpPr txBox="1">
            <a:spLocks noChangeArrowheads="1"/>
          </p:cNvSpPr>
          <p:nvPr/>
        </p:nvSpPr>
        <p:spPr bwMode="auto">
          <a:xfrm>
            <a:off x="2057400" y="5943600"/>
            <a:ext cx="6629400" cy="730250"/>
          </a:xfrm>
          <a:prstGeom prst="rect">
            <a:avLst/>
          </a:prstGeom>
          <a:noFill/>
          <a:ln w="9525">
            <a:noFill/>
            <a:miter lim="800000"/>
            <a:headEnd/>
            <a:tailEnd/>
          </a:ln>
          <a:effectLst/>
        </p:spPr>
        <p:txBody>
          <a:bodyPr>
            <a:spAutoFit/>
          </a:bodyPr>
          <a:lstStyle>
            <a:lvl1pPr eaLnBrk="0" hangingPunct="0">
              <a:defRPr sz="2400">
                <a:solidFill>
                  <a:schemeClr val="tx1"/>
                </a:solidFill>
                <a:latin typeface="Copperplate Gothic Light" charset="0"/>
                <a:ea typeface="ヒラギノ角ゴ Pro W3" charset="-128"/>
              </a:defRPr>
            </a:lvl1pPr>
            <a:lvl2pPr marL="37931725" indent="-37474525" eaLnBrk="0" hangingPunct="0">
              <a:defRPr sz="2400">
                <a:solidFill>
                  <a:schemeClr val="tx1"/>
                </a:solidFill>
                <a:latin typeface="Copperplate Gothic Light" charset="0"/>
                <a:ea typeface="ヒラギノ角ゴ Pro W3" charset="-128"/>
              </a:defRPr>
            </a:lvl2pPr>
            <a:lvl3pPr eaLnBrk="0" hangingPunct="0">
              <a:defRPr sz="2400">
                <a:solidFill>
                  <a:schemeClr val="tx1"/>
                </a:solidFill>
                <a:latin typeface="Copperplate Gothic Light" charset="0"/>
                <a:ea typeface="ヒラギノ角ゴ Pro W3" charset="-128"/>
              </a:defRPr>
            </a:lvl3pPr>
            <a:lvl4pPr eaLnBrk="0" hangingPunct="0">
              <a:defRPr sz="2400">
                <a:solidFill>
                  <a:schemeClr val="tx1"/>
                </a:solidFill>
                <a:latin typeface="Copperplate Gothic Light" charset="0"/>
                <a:ea typeface="ヒラギノ角ゴ Pro W3" charset="-128"/>
              </a:defRPr>
            </a:lvl4pPr>
            <a:lvl5pPr eaLnBrk="0" hangingPunct="0">
              <a:defRPr sz="2400">
                <a:solidFill>
                  <a:schemeClr val="tx1"/>
                </a:solidFill>
                <a:latin typeface="Copperplate Gothic Light" charset="0"/>
                <a:ea typeface="ヒラギノ角ゴ Pro W3" charset="-128"/>
              </a:defRPr>
            </a:lvl5pPr>
            <a:lvl6pPr marL="457200" eaLnBrk="0" fontAlgn="base" hangingPunct="0">
              <a:spcBef>
                <a:spcPct val="0"/>
              </a:spcBef>
              <a:spcAft>
                <a:spcPct val="0"/>
              </a:spcAft>
              <a:defRPr sz="2400">
                <a:solidFill>
                  <a:schemeClr val="tx1"/>
                </a:solidFill>
                <a:latin typeface="Copperplate Gothic Light" charset="0"/>
                <a:ea typeface="ヒラギノ角ゴ Pro W3" charset="-128"/>
              </a:defRPr>
            </a:lvl6pPr>
            <a:lvl7pPr marL="914400" eaLnBrk="0" fontAlgn="base" hangingPunct="0">
              <a:spcBef>
                <a:spcPct val="0"/>
              </a:spcBef>
              <a:spcAft>
                <a:spcPct val="0"/>
              </a:spcAft>
              <a:defRPr sz="2400">
                <a:solidFill>
                  <a:schemeClr val="tx1"/>
                </a:solidFill>
                <a:latin typeface="Copperplate Gothic Light" charset="0"/>
                <a:ea typeface="ヒラギノ角ゴ Pro W3" charset="-128"/>
              </a:defRPr>
            </a:lvl7pPr>
            <a:lvl8pPr marL="1371600" eaLnBrk="0" fontAlgn="base" hangingPunct="0">
              <a:spcBef>
                <a:spcPct val="0"/>
              </a:spcBef>
              <a:spcAft>
                <a:spcPct val="0"/>
              </a:spcAft>
              <a:defRPr sz="2400">
                <a:solidFill>
                  <a:schemeClr val="tx1"/>
                </a:solidFill>
                <a:latin typeface="Copperplate Gothic Light" charset="0"/>
                <a:ea typeface="ヒラギノ角ゴ Pro W3" charset="-128"/>
              </a:defRPr>
            </a:lvl8pPr>
            <a:lvl9pPr marL="1828800" eaLnBrk="0" fontAlgn="base" hangingPunct="0">
              <a:spcBef>
                <a:spcPct val="0"/>
              </a:spcBef>
              <a:spcAft>
                <a:spcPct val="0"/>
              </a:spcAft>
              <a:defRPr sz="2400">
                <a:solidFill>
                  <a:schemeClr val="tx1"/>
                </a:solidFill>
                <a:latin typeface="Copperplate Gothic Light" charset="0"/>
                <a:ea typeface="ヒラギノ角ゴ Pro W3" charset="-128"/>
              </a:defRPr>
            </a:lvl9pPr>
          </a:lstStyle>
          <a:p>
            <a:pPr algn="ctr" eaLnBrk="1" hangingPunct="1">
              <a:spcBef>
                <a:spcPct val="50000"/>
              </a:spcBef>
              <a:defRPr/>
            </a:pPr>
            <a:r>
              <a:rPr lang="en-US" sz="1800" b="1" smtClean="0">
                <a:effectLst>
                  <a:outerShdw blurRad="38100" dist="38100" dir="2700000" algn="tl">
                    <a:srgbClr val="C0C0C0"/>
                  </a:outerShdw>
                </a:effectLst>
                <a:latin typeface="Comic Sans MS" charset="0"/>
              </a:rPr>
              <a:t>Ivan III Tearing the Great Khan’s Letter Requesting More Tribute in 1480.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solidFill>
                  <a:srgbClr val="FF0000"/>
                </a:solidFill>
              </a:rPr>
              <a:t>Ivan III, The Great</a:t>
            </a:r>
            <a:endParaRPr lang="en-US" smtClean="0"/>
          </a:p>
        </p:txBody>
      </p:sp>
      <p:sp>
        <p:nvSpPr>
          <p:cNvPr id="79875" name="Rectangle 3"/>
          <p:cNvSpPr>
            <a:spLocks noGrp="1" noChangeArrowheads="1"/>
          </p:cNvSpPr>
          <p:nvPr>
            <p:ph type="body" idx="1"/>
          </p:nvPr>
        </p:nvSpPr>
        <p:spPr bwMode="auto">
          <a:xfrm>
            <a:off x="685800" y="1981200"/>
            <a:ext cx="7772400" cy="41148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pPr>
            <a:r>
              <a:rPr lang="en-US" sz="2800" smtClean="0"/>
              <a:t>Divided into khanates and hordes</a:t>
            </a:r>
          </a:p>
          <a:p>
            <a:pPr eaLnBrk="1" hangingPunct="1">
              <a:lnSpc>
                <a:spcPct val="90000"/>
              </a:lnSpc>
            </a:pPr>
            <a:r>
              <a:rPr lang="en-US" sz="2800" smtClean="0"/>
              <a:t>Manor system and creation of expanding military control</a:t>
            </a:r>
          </a:p>
          <a:p>
            <a:pPr eaLnBrk="1" hangingPunct="1">
              <a:lnSpc>
                <a:spcPct val="90000"/>
              </a:lnSpc>
            </a:pPr>
            <a:r>
              <a:rPr lang="en-US" sz="2800" smtClean="0"/>
              <a:t>Ivan III forced lesser princes to accept him and his successors as unquestioned rulers over military, judicial, and foreign affairs</a:t>
            </a:r>
          </a:p>
          <a:p>
            <a:pPr eaLnBrk="1" hangingPunct="1">
              <a:lnSpc>
                <a:spcPct val="90000"/>
              </a:lnSpc>
            </a:pPr>
            <a:r>
              <a:rPr lang="en-US" sz="2800" smtClean="0"/>
              <a:t>Gradually, Russian ruler emerged as a powerful, autocratic ruler, a tsar or Ceasar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195</TotalTime>
  <Words>1053</Words>
  <Application>Microsoft Office PowerPoint</Application>
  <PresentationFormat>On-screen Show (4:3)</PresentationFormat>
  <Paragraphs>126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Foundry</vt:lpstr>
      <vt:lpstr>Russian and Chinese Empire-Building [1450-1750]</vt:lpstr>
      <vt:lpstr>Making the Russian Empire</vt:lpstr>
      <vt:lpstr>Making the Russian Empire</vt:lpstr>
      <vt:lpstr>Motivations for  Russian Expansion</vt:lpstr>
      <vt:lpstr>Motivations for Russian Expansion</vt:lpstr>
      <vt:lpstr>Russian Point of View</vt:lpstr>
      <vt:lpstr>Ivan III, the Great (1462-1505)</vt:lpstr>
      <vt:lpstr>Slide 8</vt:lpstr>
      <vt:lpstr>Ivan III, The Great</vt:lpstr>
      <vt:lpstr>Slide 10</vt:lpstr>
      <vt:lpstr>Life in the Russian Empire</vt:lpstr>
      <vt:lpstr>Ivan IV r.1533-1584*</vt:lpstr>
      <vt:lpstr>Tsardom of Russia</vt:lpstr>
      <vt:lpstr>Cathedral of the Intersession</vt:lpstr>
      <vt:lpstr>Slide 15</vt:lpstr>
      <vt:lpstr>Ivan IV r. 1533-1584</vt:lpstr>
      <vt:lpstr>The “Time of Troubles”</vt:lpstr>
      <vt:lpstr>The Russian Empire</vt:lpstr>
      <vt:lpstr>The Russian Empire</vt:lpstr>
      <vt:lpstr>Peter I, the Great</vt:lpstr>
      <vt:lpstr>Slide 21</vt:lpstr>
      <vt:lpstr>Russian Empire vs. those of other Western European Countries</vt:lpstr>
      <vt:lpstr>Making China an Empire</vt:lpstr>
      <vt:lpstr>Qing Rulers: Cultural Elements</vt:lpstr>
      <vt:lpstr>Making China an Empire: Motivations</vt:lpstr>
      <vt:lpstr>Life in the Chinese Empire</vt:lpstr>
    </vt:vector>
  </TitlesOfParts>
  <Company>GSCS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and Chinese Empire-Building [1450-1750]</dc:title>
  <dc:creator>GSCS</dc:creator>
  <cp:lastModifiedBy>Teacher</cp:lastModifiedBy>
  <cp:revision>24</cp:revision>
  <cp:lastPrinted>2014-03-31T12:01:02Z</cp:lastPrinted>
  <dcterms:created xsi:type="dcterms:W3CDTF">2014-03-31T11:58:29Z</dcterms:created>
  <dcterms:modified xsi:type="dcterms:W3CDTF">2016-02-22T13:46:19Z</dcterms:modified>
</cp:coreProperties>
</file>