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78" r:id="rId7"/>
    <p:sldId id="261" r:id="rId8"/>
    <p:sldId id="268" r:id="rId9"/>
    <p:sldId id="269" r:id="rId10"/>
    <p:sldId id="272" r:id="rId11"/>
    <p:sldId id="274" r:id="rId12"/>
    <p:sldId id="275" r:id="rId13"/>
    <p:sldId id="276" r:id="rId14"/>
    <p:sldId id="277" r:id="rId15"/>
    <p:sldId id="262" r:id="rId16"/>
    <p:sldId id="263"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69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36E6DEF-13E1-4109-9313-42B97E9DC231}" type="datetimeFigureOut">
              <a:rPr lang="en-US" smtClean="0"/>
              <a:pPr/>
              <a:t>2/10/2016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2F6EC6-F5A0-4514-BCE6-F865DF12B42A}"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6E6DEF-13E1-4109-9313-42B97E9DC231}"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F6EC6-F5A0-4514-BCE6-F865DF12B42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42F6EC6-F5A0-4514-BCE6-F865DF12B42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6E6DEF-13E1-4109-9313-42B97E9DC231}"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36E6DEF-13E1-4109-9313-42B97E9DC231}"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42F6EC6-F5A0-4514-BCE6-F865DF12B42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36E6DEF-13E1-4109-9313-42B97E9DC231}" type="datetimeFigureOut">
              <a:rPr lang="en-US" smtClean="0"/>
              <a:pPr/>
              <a:t>2/10/2016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2F6EC6-F5A0-4514-BCE6-F865DF12B42A}"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36E6DEF-13E1-4109-9313-42B97E9DC231}"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F6EC6-F5A0-4514-BCE6-F865DF12B42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36E6DEF-13E1-4109-9313-42B97E9DC231}" type="datetimeFigureOut">
              <a:rPr lang="en-US" smtClean="0"/>
              <a:pPr/>
              <a:t>2/10/2016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42F6EC6-F5A0-4514-BCE6-F865DF12B42A}"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36E6DEF-13E1-4109-9313-42B97E9DC231}" type="datetimeFigureOut">
              <a:rPr lang="en-US" smtClean="0"/>
              <a:pPr/>
              <a:t>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42F6EC6-F5A0-4514-BCE6-F865DF12B4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36E6DEF-13E1-4109-9313-42B97E9DC231}" type="datetimeFigureOut">
              <a:rPr lang="en-US" smtClean="0"/>
              <a:pPr/>
              <a:t>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42F6EC6-F5A0-4514-BCE6-F865DF12B4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42F6EC6-F5A0-4514-BCE6-F865DF12B42A}"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36E6DEF-13E1-4109-9313-42B97E9DC231}" type="datetimeFigureOut">
              <a:rPr lang="en-US" smtClean="0"/>
              <a:pPr/>
              <a:t>2/10/2016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42F6EC6-F5A0-4514-BCE6-F865DF12B42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36E6DEF-13E1-4109-9313-42B97E9DC231}" type="datetimeFigureOut">
              <a:rPr lang="en-US" smtClean="0"/>
              <a:pPr/>
              <a:t>2/10/2016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36E6DEF-13E1-4109-9313-42B97E9DC231}" type="datetimeFigureOut">
              <a:rPr lang="en-US" smtClean="0"/>
              <a:pPr/>
              <a:t>2/10/2016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42F6EC6-F5A0-4514-BCE6-F865DF12B42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3124200"/>
            <a:ext cx="6560234" cy="1752600"/>
          </a:xfrm>
        </p:spPr>
        <p:txBody>
          <a:bodyPr/>
          <a:lstStyle/>
          <a:p>
            <a:pPr algn="ctr"/>
            <a:endParaRPr lang="en-US" dirty="0"/>
          </a:p>
        </p:txBody>
      </p:sp>
      <p:sp>
        <p:nvSpPr>
          <p:cNvPr id="2" name="Title 1"/>
          <p:cNvSpPr>
            <a:spLocks noGrp="1"/>
          </p:cNvSpPr>
          <p:nvPr>
            <p:ph type="ctrTitle"/>
          </p:nvPr>
        </p:nvSpPr>
        <p:spPr/>
        <p:txBody>
          <a:bodyPr/>
          <a:lstStyle/>
          <a:p>
            <a:pPr algn="ctr"/>
            <a:r>
              <a:rPr lang="en-US" dirty="0" smtClean="0"/>
              <a:t>The Protestant Reformation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228600"/>
            <a:ext cx="7848600" cy="762000"/>
          </a:xfrm>
        </p:spPr>
        <p:txBody>
          <a:bodyPr/>
          <a:lstStyle/>
          <a:p>
            <a:r>
              <a:rPr lang="en-US" dirty="0" smtClean="0"/>
              <a:t>The Church of England</a:t>
            </a:r>
            <a:endParaRPr lang="en-US" dirty="0"/>
          </a:p>
        </p:txBody>
      </p:sp>
      <p:sp>
        <p:nvSpPr>
          <p:cNvPr id="19459" name="Rectangle 3"/>
          <p:cNvSpPr>
            <a:spLocks noGrp="1" noChangeArrowheads="1"/>
          </p:cNvSpPr>
          <p:nvPr>
            <p:ph type="body" idx="1"/>
          </p:nvPr>
        </p:nvSpPr>
        <p:spPr>
          <a:xfrm>
            <a:off x="4191000" y="1527048"/>
            <a:ext cx="4724400" cy="4797552"/>
          </a:xfrm>
        </p:spPr>
        <p:txBody>
          <a:bodyPr>
            <a:normAutofit fontScale="92500" lnSpcReduction="10000"/>
          </a:bodyPr>
          <a:lstStyle/>
          <a:p>
            <a:r>
              <a:rPr lang="en-US" dirty="0"/>
              <a:t>King Henry </a:t>
            </a:r>
            <a:r>
              <a:rPr lang="en-US" dirty="0" smtClean="0"/>
              <a:t>VIII (ruled from 1509-1547) </a:t>
            </a:r>
            <a:r>
              <a:rPr lang="en-US" dirty="0"/>
              <a:t>wanted a divorce from his first wife (Catherine of Aragon)</a:t>
            </a:r>
          </a:p>
          <a:p>
            <a:pPr lvl="1"/>
            <a:r>
              <a:rPr lang="en-US" sz="2300" dirty="0">
                <a:solidFill>
                  <a:schemeClr val="tx1"/>
                </a:solidFill>
              </a:rPr>
              <a:t>She had 6 children -- only 1 survived (a girl named Mary)</a:t>
            </a:r>
          </a:p>
          <a:p>
            <a:pPr lvl="1"/>
            <a:r>
              <a:rPr lang="en-US" sz="2300" dirty="0">
                <a:solidFill>
                  <a:schemeClr val="tx1"/>
                </a:solidFill>
              </a:rPr>
              <a:t>King wanted a male heir to the </a:t>
            </a:r>
            <a:r>
              <a:rPr lang="en-US" sz="2300" dirty="0" smtClean="0">
                <a:solidFill>
                  <a:schemeClr val="tx1"/>
                </a:solidFill>
              </a:rPr>
              <a:t>throne</a:t>
            </a:r>
          </a:p>
          <a:p>
            <a:pPr lvl="1"/>
            <a:r>
              <a:rPr lang="en-US" sz="2300" dirty="0" smtClean="0">
                <a:solidFill>
                  <a:schemeClr val="tx1"/>
                </a:solidFill>
              </a:rPr>
              <a:t>King thought Catherine of Aragon was too old and he wanted to marry the young, beautiful Anne Boleyn instead</a:t>
            </a:r>
          </a:p>
          <a:p>
            <a:pPr lvl="1"/>
            <a:r>
              <a:rPr lang="en-US" sz="2300" dirty="0" smtClean="0">
                <a:solidFill>
                  <a:schemeClr val="tx1"/>
                </a:solidFill>
              </a:rPr>
              <a:t>Problem = the Pope refused to grant the King a divorce</a:t>
            </a:r>
            <a:endParaRPr lang="en-US" sz="2300" dirty="0">
              <a:solidFill>
                <a:schemeClr val="tx1"/>
              </a:solidFill>
            </a:endParaRPr>
          </a:p>
        </p:txBody>
      </p:sp>
      <p:pic>
        <p:nvPicPr>
          <p:cNvPr id="6" name="Picture 4" descr="BHC2763"/>
          <p:cNvPicPr>
            <a:picLocks noChangeAspect="1" noChangeArrowheads="1"/>
          </p:cNvPicPr>
          <p:nvPr/>
        </p:nvPicPr>
        <p:blipFill>
          <a:blip r:embed="rId2" cstate="print"/>
          <a:srcRect/>
          <a:stretch>
            <a:fillRect/>
          </a:stretch>
        </p:blipFill>
        <p:spPr bwMode="auto">
          <a:xfrm>
            <a:off x="990600" y="1143000"/>
            <a:ext cx="2514600" cy="3048000"/>
          </a:xfrm>
          <a:prstGeom prst="rect">
            <a:avLst/>
          </a:prstGeom>
          <a:noFill/>
        </p:spPr>
      </p:pic>
      <p:pic>
        <p:nvPicPr>
          <p:cNvPr id="7" name="Picture 5" descr="CatherineAragon1530"/>
          <p:cNvPicPr>
            <a:picLocks noChangeAspect="1" noChangeArrowheads="1"/>
          </p:cNvPicPr>
          <p:nvPr/>
        </p:nvPicPr>
        <p:blipFill>
          <a:blip r:embed="rId3" cstate="print"/>
          <a:srcRect/>
          <a:stretch>
            <a:fillRect/>
          </a:stretch>
        </p:blipFill>
        <p:spPr bwMode="auto">
          <a:xfrm>
            <a:off x="228600" y="3886200"/>
            <a:ext cx="1981200" cy="2747963"/>
          </a:xfrm>
          <a:prstGeom prst="rect">
            <a:avLst/>
          </a:prstGeom>
          <a:noFill/>
        </p:spPr>
      </p:pic>
      <p:pic>
        <p:nvPicPr>
          <p:cNvPr id="8" name="Picture 4" descr="anne_boleyn_295"/>
          <p:cNvPicPr>
            <a:picLocks noChangeAspect="1" noChangeArrowheads="1"/>
          </p:cNvPicPr>
          <p:nvPr/>
        </p:nvPicPr>
        <p:blipFill>
          <a:blip r:embed="rId4" cstate="print"/>
          <a:srcRect/>
          <a:stretch>
            <a:fillRect/>
          </a:stretch>
        </p:blipFill>
        <p:spPr bwMode="auto">
          <a:xfrm>
            <a:off x="2362200" y="3886200"/>
            <a:ext cx="2133600" cy="2717800"/>
          </a:xfrm>
          <a:prstGeom prst="rect">
            <a:avLst/>
          </a:prstGeom>
          <a:noFill/>
        </p:spPr>
      </p:pic>
      <p:cxnSp>
        <p:nvCxnSpPr>
          <p:cNvPr id="10" name="Straight Arrow Connector 9"/>
          <p:cNvCxnSpPr/>
          <p:nvPr/>
        </p:nvCxnSpPr>
        <p:spPr>
          <a:xfrm flipH="1">
            <a:off x="3200400" y="1828800"/>
            <a:ext cx="1371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905000" y="2819400"/>
            <a:ext cx="25908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343400" y="5410200"/>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609600"/>
          </a:xfrm>
        </p:spPr>
        <p:txBody>
          <a:bodyPr/>
          <a:lstStyle/>
          <a:p>
            <a:r>
              <a:rPr lang="en-US" dirty="0" smtClean="0"/>
              <a:t>The Church of England</a:t>
            </a:r>
            <a:endParaRPr lang="en-US" dirty="0"/>
          </a:p>
        </p:txBody>
      </p:sp>
      <p:sp>
        <p:nvSpPr>
          <p:cNvPr id="21507" name="Rectangle 3"/>
          <p:cNvSpPr>
            <a:spLocks noGrp="1" noChangeArrowheads="1"/>
          </p:cNvSpPr>
          <p:nvPr>
            <p:ph type="body" idx="1"/>
          </p:nvPr>
        </p:nvSpPr>
        <p:spPr>
          <a:xfrm>
            <a:off x="381000" y="1600200"/>
            <a:ext cx="4572000" cy="4648200"/>
          </a:xfrm>
        </p:spPr>
        <p:txBody>
          <a:bodyPr/>
          <a:lstStyle/>
          <a:p>
            <a:r>
              <a:rPr lang="en-US" dirty="0" smtClean="0"/>
              <a:t>Result = Henry VIII </a:t>
            </a:r>
            <a:r>
              <a:rPr lang="en-US" dirty="0"/>
              <a:t>separated </a:t>
            </a:r>
            <a:r>
              <a:rPr lang="en-US" dirty="0" smtClean="0"/>
              <a:t>England from </a:t>
            </a:r>
            <a:r>
              <a:rPr lang="en-US" dirty="0"/>
              <a:t>the </a:t>
            </a:r>
            <a:r>
              <a:rPr lang="en-US" dirty="0" smtClean="0"/>
              <a:t>Pope and the Catholic Church</a:t>
            </a:r>
            <a:endParaRPr lang="en-US" dirty="0"/>
          </a:p>
          <a:p>
            <a:pPr lvl="1"/>
            <a:r>
              <a:rPr lang="en-US" dirty="0">
                <a:solidFill>
                  <a:schemeClr val="tx1"/>
                </a:solidFill>
              </a:rPr>
              <a:t>Made himself head </a:t>
            </a:r>
            <a:r>
              <a:rPr lang="en-US" dirty="0" smtClean="0">
                <a:solidFill>
                  <a:schemeClr val="tx1"/>
                </a:solidFill>
              </a:rPr>
              <a:t>of the new “Church of England”</a:t>
            </a:r>
            <a:endParaRPr lang="en-US" dirty="0">
              <a:solidFill>
                <a:schemeClr val="tx1"/>
              </a:solidFill>
            </a:endParaRPr>
          </a:p>
          <a:p>
            <a:pPr lvl="1"/>
            <a:r>
              <a:rPr lang="en-US" dirty="0">
                <a:solidFill>
                  <a:schemeClr val="tx1"/>
                </a:solidFill>
              </a:rPr>
              <a:t>Kept Catholic practices &amp; </a:t>
            </a:r>
            <a:r>
              <a:rPr lang="en-US" dirty="0" smtClean="0">
                <a:solidFill>
                  <a:schemeClr val="tx1"/>
                </a:solidFill>
              </a:rPr>
              <a:t>traditions, but denied authority of the Pope</a:t>
            </a:r>
            <a:endParaRPr lang="en-US" dirty="0">
              <a:solidFill>
                <a:schemeClr val="tx1"/>
              </a:solidFill>
            </a:endParaRPr>
          </a:p>
          <a:p>
            <a:pPr lvl="1"/>
            <a:r>
              <a:rPr lang="en-US" dirty="0">
                <a:solidFill>
                  <a:schemeClr val="tx1"/>
                </a:solidFill>
              </a:rPr>
              <a:t>Had supporters of the old religion killed</a:t>
            </a:r>
          </a:p>
        </p:txBody>
      </p:sp>
      <p:pic>
        <p:nvPicPr>
          <p:cNvPr id="10242" name="Picture 2"/>
          <p:cNvPicPr>
            <a:picLocks noChangeAspect="1" noChangeArrowheads="1"/>
          </p:cNvPicPr>
          <p:nvPr/>
        </p:nvPicPr>
        <p:blipFill>
          <a:blip r:embed="rId2" cstate="print"/>
          <a:srcRect/>
          <a:stretch>
            <a:fillRect/>
          </a:stretch>
        </p:blipFill>
        <p:spPr bwMode="auto">
          <a:xfrm>
            <a:off x="5181600" y="1676400"/>
            <a:ext cx="3352800" cy="4343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762000"/>
          </a:xfrm>
        </p:spPr>
        <p:txBody>
          <a:bodyPr/>
          <a:lstStyle/>
          <a:p>
            <a:r>
              <a:rPr lang="en-US" dirty="0" smtClean="0"/>
              <a:t>The Church of England</a:t>
            </a:r>
            <a:endParaRPr lang="en-US" dirty="0"/>
          </a:p>
        </p:txBody>
      </p:sp>
      <p:sp>
        <p:nvSpPr>
          <p:cNvPr id="22531" name="Rectangle 3"/>
          <p:cNvSpPr>
            <a:spLocks noGrp="1" noChangeArrowheads="1"/>
          </p:cNvSpPr>
          <p:nvPr>
            <p:ph type="body" idx="1"/>
          </p:nvPr>
        </p:nvSpPr>
        <p:spPr>
          <a:xfrm>
            <a:off x="3657600" y="1600200"/>
            <a:ext cx="5105400" cy="4724400"/>
          </a:xfrm>
        </p:spPr>
        <p:txBody>
          <a:bodyPr/>
          <a:lstStyle/>
          <a:p>
            <a:pPr>
              <a:lnSpc>
                <a:spcPct val="90000"/>
              </a:lnSpc>
            </a:pPr>
            <a:r>
              <a:rPr lang="en-US" dirty="0" smtClean="0"/>
              <a:t>King Henry VIII had </a:t>
            </a:r>
            <a:r>
              <a:rPr lang="en-US" dirty="0"/>
              <a:t>the Church of England end his marriage with Catherine &amp; he married Anne Boleyn</a:t>
            </a:r>
          </a:p>
          <a:p>
            <a:pPr lvl="1">
              <a:lnSpc>
                <a:spcPct val="90000"/>
              </a:lnSpc>
            </a:pPr>
            <a:r>
              <a:rPr lang="en-US" dirty="0">
                <a:solidFill>
                  <a:schemeClr val="tx1"/>
                </a:solidFill>
              </a:rPr>
              <a:t>Anne bore him a daughter = Elizabeth I</a:t>
            </a:r>
          </a:p>
          <a:p>
            <a:pPr lvl="1">
              <a:lnSpc>
                <a:spcPct val="90000"/>
              </a:lnSpc>
            </a:pPr>
            <a:r>
              <a:rPr lang="en-US" dirty="0">
                <a:solidFill>
                  <a:schemeClr val="tx1"/>
                </a:solidFill>
              </a:rPr>
              <a:t>Henry VIII married 4 more times after this &amp; only got 1 son = Edward VI (got </a:t>
            </a:r>
            <a:r>
              <a:rPr lang="en-US" dirty="0" smtClean="0">
                <a:solidFill>
                  <a:schemeClr val="tx1"/>
                </a:solidFill>
              </a:rPr>
              <a:t>the throne</a:t>
            </a:r>
            <a:r>
              <a:rPr lang="en-US" dirty="0">
                <a:solidFill>
                  <a:schemeClr val="tx1"/>
                </a:solidFill>
              </a:rPr>
              <a:t>, but died in his teens)</a:t>
            </a:r>
          </a:p>
        </p:txBody>
      </p:sp>
      <p:pic>
        <p:nvPicPr>
          <p:cNvPr id="22532" name="Picture 4" descr="eliz1-ermine"/>
          <p:cNvPicPr>
            <a:picLocks noChangeAspect="1" noChangeArrowheads="1"/>
          </p:cNvPicPr>
          <p:nvPr/>
        </p:nvPicPr>
        <p:blipFill>
          <a:blip r:embed="rId2" cstate="print"/>
          <a:srcRect/>
          <a:stretch>
            <a:fillRect/>
          </a:stretch>
        </p:blipFill>
        <p:spPr bwMode="auto">
          <a:xfrm>
            <a:off x="1371600" y="1524000"/>
            <a:ext cx="2279515" cy="2895600"/>
          </a:xfrm>
          <a:prstGeom prst="rect">
            <a:avLst/>
          </a:prstGeom>
          <a:noFill/>
        </p:spPr>
      </p:pic>
      <p:cxnSp>
        <p:nvCxnSpPr>
          <p:cNvPr id="8" name="Straight Arrow Connector 7"/>
          <p:cNvCxnSpPr/>
          <p:nvPr/>
        </p:nvCxnSpPr>
        <p:spPr>
          <a:xfrm flipH="1">
            <a:off x="3505200" y="35814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a:blip r:embed="rId3" cstate="print"/>
          <a:srcRect/>
          <a:stretch>
            <a:fillRect/>
          </a:stretch>
        </p:blipFill>
        <p:spPr bwMode="auto">
          <a:xfrm>
            <a:off x="152400" y="3581400"/>
            <a:ext cx="1910088" cy="2971800"/>
          </a:xfrm>
          <a:prstGeom prst="rect">
            <a:avLst/>
          </a:prstGeom>
          <a:noFill/>
          <a:ln w="9525">
            <a:noFill/>
            <a:miter lim="800000"/>
            <a:headEnd/>
            <a:tailEnd/>
          </a:ln>
        </p:spPr>
      </p:pic>
      <p:cxnSp>
        <p:nvCxnSpPr>
          <p:cNvPr id="14" name="Straight Arrow Connector 13"/>
          <p:cNvCxnSpPr/>
          <p:nvPr/>
        </p:nvCxnSpPr>
        <p:spPr>
          <a:xfrm flipH="1">
            <a:off x="1828800" y="4572000"/>
            <a:ext cx="2438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304800"/>
            <a:ext cx="7772400" cy="609600"/>
          </a:xfrm>
        </p:spPr>
        <p:txBody>
          <a:bodyPr/>
          <a:lstStyle/>
          <a:p>
            <a:r>
              <a:rPr lang="en-US" dirty="0" smtClean="0"/>
              <a:t>The Church of England</a:t>
            </a:r>
            <a:endParaRPr lang="en-US" dirty="0"/>
          </a:p>
        </p:txBody>
      </p:sp>
      <p:sp>
        <p:nvSpPr>
          <p:cNvPr id="23555" name="Rectangle 3"/>
          <p:cNvSpPr>
            <a:spLocks noGrp="1" noChangeArrowheads="1"/>
          </p:cNvSpPr>
          <p:nvPr>
            <p:ph type="body" idx="1"/>
          </p:nvPr>
        </p:nvSpPr>
        <p:spPr>
          <a:xfrm>
            <a:off x="533400" y="1676400"/>
            <a:ext cx="4114800" cy="4343400"/>
          </a:xfrm>
        </p:spPr>
        <p:txBody>
          <a:bodyPr/>
          <a:lstStyle/>
          <a:p>
            <a:r>
              <a:rPr lang="en-US" dirty="0"/>
              <a:t>Henry’s daughter Mary tried to restore Catholicism when she became </a:t>
            </a:r>
            <a:r>
              <a:rPr lang="en-US" dirty="0" smtClean="0"/>
              <a:t>Queen</a:t>
            </a:r>
            <a:endParaRPr lang="en-US" dirty="0"/>
          </a:p>
          <a:p>
            <a:pPr lvl="1"/>
            <a:r>
              <a:rPr lang="en-US" dirty="0">
                <a:solidFill>
                  <a:schemeClr val="tx1"/>
                </a:solidFill>
              </a:rPr>
              <a:t>Burned hundreds of Protestants at the stake</a:t>
            </a:r>
          </a:p>
          <a:p>
            <a:pPr lvl="1"/>
            <a:r>
              <a:rPr lang="en-US" dirty="0">
                <a:solidFill>
                  <a:schemeClr val="tx1"/>
                </a:solidFill>
              </a:rPr>
              <a:t>Nicknamed “Bloody Mary”</a:t>
            </a:r>
          </a:p>
        </p:txBody>
      </p:sp>
      <p:pic>
        <p:nvPicPr>
          <p:cNvPr id="23556" name="Picture 4" descr="marytudor1516[1]"/>
          <p:cNvPicPr>
            <a:picLocks noChangeAspect="1" noChangeArrowheads="1"/>
          </p:cNvPicPr>
          <p:nvPr/>
        </p:nvPicPr>
        <p:blipFill>
          <a:blip r:embed="rId2" cstate="print"/>
          <a:srcRect/>
          <a:stretch>
            <a:fillRect/>
          </a:stretch>
        </p:blipFill>
        <p:spPr bwMode="auto">
          <a:xfrm>
            <a:off x="5257800" y="1524000"/>
            <a:ext cx="3460750" cy="46545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152400"/>
            <a:ext cx="7772400" cy="762000"/>
          </a:xfrm>
        </p:spPr>
        <p:txBody>
          <a:bodyPr/>
          <a:lstStyle/>
          <a:p>
            <a:r>
              <a:rPr lang="en-US" dirty="0" smtClean="0"/>
              <a:t>Anglicanism</a:t>
            </a:r>
            <a:endParaRPr lang="en-US" dirty="0"/>
          </a:p>
        </p:txBody>
      </p:sp>
      <p:sp>
        <p:nvSpPr>
          <p:cNvPr id="24579" name="Rectangle 3"/>
          <p:cNvSpPr>
            <a:spLocks noGrp="1" noChangeArrowheads="1"/>
          </p:cNvSpPr>
          <p:nvPr>
            <p:ph type="body" idx="1"/>
          </p:nvPr>
        </p:nvSpPr>
        <p:spPr>
          <a:xfrm>
            <a:off x="4191000" y="1527048"/>
            <a:ext cx="4648200" cy="4797552"/>
          </a:xfrm>
        </p:spPr>
        <p:txBody>
          <a:bodyPr>
            <a:normAutofit fontScale="92500"/>
          </a:bodyPr>
          <a:lstStyle/>
          <a:p>
            <a:r>
              <a:rPr lang="en-US" dirty="0" smtClean="0"/>
              <a:t>Mary’s sister </a:t>
            </a:r>
            <a:r>
              <a:rPr lang="en-US" dirty="0"/>
              <a:t>Elizabeth I became Queen when Mary died </a:t>
            </a:r>
            <a:r>
              <a:rPr lang="en-US" dirty="0" smtClean="0">
                <a:sym typeface="Wingdings" pitchFamily="2" charset="2"/>
              </a:rPr>
              <a:t></a:t>
            </a:r>
            <a:r>
              <a:rPr lang="en-US" dirty="0" smtClean="0"/>
              <a:t> </a:t>
            </a:r>
            <a:r>
              <a:rPr lang="en-US" dirty="0"/>
              <a:t>blended </a:t>
            </a:r>
            <a:r>
              <a:rPr lang="en-US" dirty="0" smtClean="0"/>
              <a:t>features of the Church of England and Catholicism</a:t>
            </a:r>
            <a:endParaRPr lang="en-US" dirty="0"/>
          </a:p>
          <a:p>
            <a:pPr lvl="1"/>
            <a:r>
              <a:rPr lang="en-US" dirty="0">
                <a:solidFill>
                  <a:schemeClr val="tx1"/>
                </a:solidFill>
              </a:rPr>
              <a:t>Religion called </a:t>
            </a:r>
            <a:r>
              <a:rPr lang="en-US" u="sng" dirty="0">
                <a:solidFill>
                  <a:schemeClr val="tx1"/>
                </a:solidFill>
              </a:rPr>
              <a:t>Anglicanism</a:t>
            </a:r>
          </a:p>
          <a:p>
            <a:pPr lvl="1"/>
            <a:r>
              <a:rPr lang="en-US" dirty="0">
                <a:solidFill>
                  <a:schemeClr val="tx1"/>
                </a:solidFill>
              </a:rPr>
              <a:t>Pleased most people</a:t>
            </a:r>
          </a:p>
          <a:p>
            <a:pPr lvl="1"/>
            <a:r>
              <a:rPr lang="en-US" dirty="0">
                <a:solidFill>
                  <a:schemeClr val="tx1"/>
                </a:solidFill>
              </a:rPr>
              <a:t>Radical Protestants called “Puritans” wanted to purify the English Church of all its Catholic </a:t>
            </a:r>
            <a:r>
              <a:rPr lang="en-US" dirty="0" smtClean="0">
                <a:solidFill>
                  <a:schemeClr val="tx1"/>
                </a:solidFill>
              </a:rPr>
              <a:t>elements </a:t>
            </a:r>
            <a:r>
              <a:rPr lang="en-US" dirty="0" smtClean="0">
                <a:solidFill>
                  <a:schemeClr val="tx1"/>
                </a:solidFill>
                <a:sym typeface="Wingdings" pitchFamily="2" charset="2"/>
              </a:rPr>
              <a:t> ended up leaving for North America where they could have more religious freedom</a:t>
            </a:r>
            <a:endParaRPr lang="en-US" dirty="0">
              <a:solidFill>
                <a:schemeClr val="tx1"/>
              </a:solidFill>
            </a:endParaRPr>
          </a:p>
        </p:txBody>
      </p:sp>
      <p:pic>
        <p:nvPicPr>
          <p:cNvPr id="12290" name="Picture 2"/>
          <p:cNvPicPr>
            <a:picLocks noChangeAspect="1" noChangeArrowheads="1"/>
          </p:cNvPicPr>
          <p:nvPr/>
        </p:nvPicPr>
        <p:blipFill>
          <a:blip r:embed="rId2" cstate="print"/>
          <a:srcRect/>
          <a:stretch>
            <a:fillRect/>
          </a:stretch>
        </p:blipFill>
        <p:spPr bwMode="auto">
          <a:xfrm>
            <a:off x="457200" y="1447800"/>
            <a:ext cx="3581400" cy="497758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Conflicts</a:t>
            </a:r>
            <a:endParaRPr lang="en-US" dirty="0"/>
          </a:p>
        </p:txBody>
      </p:sp>
      <p:sp>
        <p:nvSpPr>
          <p:cNvPr id="3" name="Content Placeholder 2"/>
          <p:cNvSpPr>
            <a:spLocks noGrp="1"/>
          </p:cNvSpPr>
          <p:nvPr>
            <p:ph sz="quarter" idx="1"/>
          </p:nvPr>
        </p:nvSpPr>
        <p:spPr>
          <a:xfrm>
            <a:off x="228600" y="1524000"/>
            <a:ext cx="4495800" cy="4797552"/>
          </a:xfrm>
        </p:spPr>
        <p:txBody>
          <a:bodyPr>
            <a:normAutofit fontScale="92500" lnSpcReduction="10000"/>
          </a:bodyPr>
          <a:lstStyle/>
          <a:p>
            <a:r>
              <a:rPr lang="en-US" dirty="0" smtClean="0"/>
              <a:t>1562 – 1598 = violent conflict between Catholics and Protestants in France</a:t>
            </a:r>
          </a:p>
          <a:p>
            <a:pPr marL="548640" lvl="2">
              <a:buClr>
                <a:schemeClr val="accent1"/>
              </a:buClr>
              <a:buSzPct val="85000"/>
              <a:buFont typeface="Wingdings 2"/>
              <a:buChar char=""/>
            </a:pPr>
            <a:r>
              <a:rPr lang="en-US" sz="2200" dirty="0" smtClean="0"/>
              <a:t>French Protestants = called Huguenots = the minority</a:t>
            </a:r>
          </a:p>
          <a:p>
            <a:pPr lvl="1"/>
            <a:r>
              <a:rPr lang="en-US" dirty="0" smtClean="0">
                <a:solidFill>
                  <a:schemeClr val="tx1"/>
                </a:solidFill>
              </a:rPr>
              <a:t>In one day (in 1572) = about 3,000 Huguenots were massacred by Catholic mobs</a:t>
            </a:r>
          </a:p>
          <a:p>
            <a:r>
              <a:rPr lang="en-US" dirty="0" smtClean="0"/>
              <a:t>1598 = King Henry IV issued the Edict of Nantes</a:t>
            </a:r>
          </a:p>
          <a:p>
            <a:pPr lvl="1"/>
            <a:r>
              <a:rPr lang="en-US" dirty="0" smtClean="0">
                <a:solidFill>
                  <a:schemeClr val="tx1"/>
                </a:solidFill>
              </a:rPr>
              <a:t>Granted religious toleration to French Protestants</a:t>
            </a:r>
          </a:p>
          <a:p>
            <a:pPr lvl="1"/>
            <a:r>
              <a:rPr lang="en-US" dirty="0" smtClean="0">
                <a:solidFill>
                  <a:schemeClr val="tx1"/>
                </a:solidFill>
              </a:rPr>
              <a:t>Idea = soon they’d return to the Catholic Church</a:t>
            </a:r>
          </a:p>
        </p:txBody>
      </p:sp>
      <p:pic>
        <p:nvPicPr>
          <p:cNvPr id="3074" name="Picture 2"/>
          <p:cNvPicPr>
            <a:picLocks noChangeAspect="1" noChangeArrowheads="1"/>
          </p:cNvPicPr>
          <p:nvPr/>
        </p:nvPicPr>
        <p:blipFill>
          <a:blip r:embed="rId2" cstate="print"/>
          <a:srcRect/>
          <a:stretch>
            <a:fillRect/>
          </a:stretch>
        </p:blipFill>
        <p:spPr bwMode="auto">
          <a:xfrm>
            <a:off x="4800600" y="1371600"/>
            <a:ext cx="3962400" cy="2667000"/>
          </a:xfrm>
          <a:prstGeom prst="rect">
            <a:avLst/>
          </a:prstGeom>
          <a:noFill/>
          <a:ln w="9525">
            <a:noFill/>
            <a:miter lim="800000"/>
            <a:headEnd/>
            <a:tailEnd/>
          </a:ln>
        </p:spPr>
      </p:pic>
      <p:sp>
        <p:nvSpPr>
          <p:cNvPr id="5" name="TextBox 4"/>
          <p:cNvSpPr txBox="1"/>
          <p:nvPr/>
        </p:nvSpPr>
        <p:spPr>
          <a:xfrm>
            <a:off x="4876800" y="4038600"/>
            <a:ext cx="3886200" cy="307777"/>
          </a:xfrm>
          <a:prstGeom prst="rect">
            <a:avLst/>
          </a:prstGeom>
          <a:noFill/>
        </p:spPr>
        <p:txBody>
          <a:bodyPr wrap="square" rtlCol="0">
            <a:spAutoFit/>
          </a:bodyPr>
          <a:lstStyle/>
          <a:p>
            <a:pPr algn="ctr"/>
            <a:r>
              <a:rPr lang="en-US" sz="1400" dirty="0" smtClean="0"/>
              <a:t>Massacre of the Huguenots, 1572</a:t>
            </a:r>
            <a:endParaRPr lang="en-US" sz="1400" dirty="0"/>
          </a:p>
        </p:txBody>
      </p:sp>
      <p:pic>
        <p:nvPicPr>
          <p:cNvPr id="3075" name="Picture 3"/>
          <p:cNvPicPr>
            <a:picLocks noChangeAspect="1" noChangeArrowheads="1"/>
          </p:cNvPicPr>
          <p:nvPr/>
        </p:nvPicPr>
        <p:blipFill>
          <a:blip r:embed="rId3" cstate="print"/>
          <a:srcRect/>
          <a:stretch>
            <a:fillRect/>
          </a:stretch>
        </p:blipFill>
        <p:spPr bwMode="auto">
          <a:xfrm>
            <a:off x="5943600" y="4419600"/>
            <a:ext cx="1607820" cy="2009775"/>
          </a:xfrm>
          <a:prstGeom prst="rect">
            <a:avLst/>
          </a:prstGeom>
          <a:noFill/>
          <a:ln w="9525">
            <a:noFill/>
            <a:miter lim="800000"/>
            <a:headEnd/>
            <a:tailEnd/>
          </a:ln>
        </p:spPr>
      </p:pic>
      <p:cxnSp>
        <p:nvCxnSpPr>
          <p:cNvPr id="8" name="Straight Arrow Connector 7"/>
          <p:cNvCxnSpPr/>
          <p:nvPr/>
        </p:nvCxnSpPr>
        <p:spPr>
          <a:xfrm>
            <a:off x="3429000" y="4495800"/>
            <a:ext cx="2667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Conflicts</a:t>
            </a:r>
            <a:endParaRPr lang="en-US" dirty="0"/>
          </a:p>
        </p:txBody>
      </p:sp>
      <p:sp>
        <p:nvSpPr>
          <p:cNvPr id="3" name="Content Placeholder 2"/>
          <p:cNvSpPr>
            <a:spLocks noGrp="1"/>
          </p:cNvSpPr>
          <p:nvPr>
            <p:ph sz="quarter" idx="1"/>
          </p:nvPr>
        </p:nvSpPr>
        <p:spPr>
          <a:xfrm>
            <a:off x="4343400" y="1527048"/>
            <a:ext cx="4572000" cy="4721352"/>
          </a:xfrm>
        </p:spPr>
        <p:txBody>
          <a:bodyPr>
            <a:normAutofit fontScale="92500" lnSpcReduction="20000"/>
          </a:bodyPr>
          <a:lstStyle/>
          <a:p>
            <a:r>
              <a:rPr lang="en-US" dirty="0" smtClean="0"/>
              <a:t>Thirty Years’ War (1618-1648) = war between Catholics and Protestants</a:t>
            </a:r>
          </a:p>
          <a:p>
            <a:pPr lvl="1"/>
            <a:r>
              <a:rPr lang="en-US" dirty="0" smtClean="0">
                <a:solidFill>
                  <a:schemeClr val="tx1"/>
                </a:solidFill>
              </a:rPr>
              <a:t>Started in Holy Roman Empire; soon took over most of Europe</a:t>
            </a:r>
          </a:p>
          <a:p>
            <a:pPr lvl="1"/>
            <a:r>
              <a:rPr lang="en-US" dirty="0" smtClean="0">
                <a:solidFill>
                  <a:schemeClr val="tx1"/>
                </a:solidFill>
              </a:rPr>
              <a:t>Destructive war</a:t>
            </a:r>
          </a:p>
          <a:p>
            <a:pPr lvl="1"/>
            <a:r>
              <a:rPr lang="en-US" dirty="0" smtClean="0">
                <a:solidFill>
                  <a:schemeClr val="tx1"/>
                </a:solidFill>
              </a:rPr>
              <a:t>15-30% of German population died from violence, famine, or disease</a:t>
            </a:r>
          </a:p>
          <a:p>
            <a:r>
              <a:rPr lang="en-US" dirty="0" smtClean="0"/>
              <a:t>1648 = Peace of Westphalia signed</a:t>
            </a:r>
          </a:p>
          <a:p>
            <a:pPr lvl="1"/>
            <a:r>
              <a:rPr lang="en-US" dirty="0" smtClean="0">
                <a:solidFill>
                  <a:schemeClr val="tx1"/>
                </a:solidFill>
              </a:rPr>
              <a:t>Redrew some European political boundaries</a:t>
            </a:r>
          </a:p>
          <a:p>
            <a:pPr lvl="1"/>
            <a:r>
              <a:rPr lang="en-US" dirty="0" smtClean="0">
                <a:solidFill>
                  <a:schemeClr val="tx1"/>
                </a:solidFill>
              </a:rPr>
              <a:t>Said each state was independent and could control its own religious affairs</a:t>
            </a:r>
            <a:endParaRPr lang="en-US" dirty="0">
              <a:solidFill>
                <a:schemeClr val="tx1"/>
              </a:solidFill>
            </a:endParaRPr>
          </a:p>
        </p:txBody>
      </p:sp>
      <p:pic>
        <p:nvPicPr>
          <p:cNvPr id="4098" name="Picture 2"/>
          <p:cNvPicPr>
            <a:picLocks noChangeAspect="1" noChangeArrowheads="1"/>
          </p:cNvPicPr>
          <p:nvPr/>
        </p:nvPicPr>
        <p:blipFill>
          <a:blip r:embed="rId2" cstate="print"/>
          <a:srcRect/>
          <a:stretch>
            <a:fillRect/>
          </a:stretch>
        </p:blipFill>
        <p:spPr bwMode="auto">
          <a:xfrm>
            <a:off x="304800" y="1600200"/>
            <a:ext cx="3905250" cy="3886200"/>
          </a:xfrm>
          <a:prstGeom prst="rect">
            <a:avLst/>
          </a:prstGeom>
          <a:noFill/>
          <a:ln w="9525">
            <a:noFill/>
            <a:miter lim="800000"/>
            <a:headEnd/>
            <a:tailEnd/>
          </a:ln>
        </p:spPr>
      </p:pic>
      <p:sp>
        <p:nvSpPr>
          <p:cNvPr id="5" name="TextBox 4"/>
          <p:cNvSpPr txBox="1"/>
          <p:nvPr/>
        </p:nvSpPr>
        <p:spPr>
          <a:xfrm>
            <a:off x="304800" y="5486400"/>
            <a:ext cx="3886200" cy="307777"/>
          </a:xfrm>
          <a:prstGeom prst="rect">
            <a:avLst/>
          </a:prstGeom>
          <a:noFill/>
        </p:spPr>
        <p:txBody>
          <a:bodyPr wrap="square" rtlCol="0">
            <a:spAutoFit/>
          </a:bodyPr>
          <a:lstStyle/>
          <a:p>
            <a:pPr algn="ctr"/>
            <a:r>
              <a:rPr lang="en-US" sz="1400" dirty="0" smtClean="0"/>
              <a:t>Painting of the Beginning of the 30 Years’ War</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Catholic Counter-Reformation</a:t>
            </a:r>
            <a:endParaRPr lang="en-US" dirty="0"/>
          </a:p>
        </p:txBody>
      </p:sp>
      <p:sp>
        <p:nvSpPr>
          <p:cNvPr id="3" name="Content Placeholder 2"/>
          <p:cNvSpPr>
            <a:spLocks noGrp="1"/>
          </p:cNvSpPr>
          <p:nvPr>
            <p:ph sz="quarter" idx="1"/>
          </p:nvPr>
        </p:nvSpPr>
        <p:spPr>
          <a:xfrm>
            <a:off x="301752" y="1527048"/>
            <a:ext cx="4956048" cy="4572000"/>
          </a:xfrm>
        </p:spPr>
        <p:txBody>
          <a:bodyPr>
            <a:normAutofit fontScale="92500"/>
          </a:bodyPr>
          <a:lstStyle/>
          <a:p>
            <a:r>
              <a:rPr lang="en-US" dirty="0" smtClean="0"/>
              <a:t>Pope Paul III wanted to reform the Catholic Church to win back followers and stop the growth of Protestant faiths</a:t>
            </a:r>
          </a:p>
          <a:p>
            <a:r>
              <a:rPr lang="en-US" dirty="0" smtClean="0"/>
              <a:t>Council of Trent (1545-1563)</a:t>
            </a:r>
          </a:p>
          <a:p>
            <a:pPr marL="731520" lvl="1" indent="-457200">
              <a:buAutoNum type="arabicParenR"/>
            </a:pPr>
            <a:r>
              <a:rPr lang="en-US" dirty="0" smtClean="0">
                <a:solidFill>
                  <a:schemeClr val="tx1"/>
                </a:solidFill>
              </a:rPr>
              <a:t>Reaffirmed Catholic teachings and practices</a:t>
            </a:r>
          </a:p>
          <a:p>
            <a:pPr marL="731520" lvl="1" indent="-457200">
              <a:buAutoNum type="arabicParenR"/>
            </a:pPr>
            <a:r>
              <a:rPr lang="en-US" dirty="0" smtClean="0">
                <a:solidFill>
                  <a:schemeClr val="tx1"/>
                </a:solidFill>
              </a:rPr>
              <a:t>Put an end to Church abuses, such as the selling of indulgences and church positions</a:t>
            </a:r>
          </a:p>
          <a:p>
            <a:pPr marL="731520" lvl="1" indent="-457200">
              <a:buAutoNum type="arabicParenR"/>
            </a:pPr>
            <a:r>
              <a:rPr lang="en-US" dirty="0" smtClean="0">
                <a:solidFill>
                  <a:schemeClr val="tx1"/>
                </a:solidFill>
              </a:rPr>
              <a:t>Put emphasis on creating a better-educated clergy</a:t>
            </a:r>
            <a:endParaRPr lang="en-US" dirty="0">
              <a:solidFill>
                <a:schemeClr val="tx1"/>
              </a:solidFill>
            </a:endParaRPr>
          </a:p>
        </p:txBody>
      </p:sp>
      <p:pic>
        <p:nvPicPr>
          <p:cNvPr id="4" name="Picture 4" descr="Portrait-Of-Pope-Paul-III"/>
          <p:cNvPicPr>
            <a:picLocks noChangeAspect="1" noChangeArrowheads="1"/>
          </p:cNvPicPr>
          <p:nvPr/>
        </p:nvPicPr>
        <p:blipFill>
          <a:blip r:embed="rId2" cstate="print"/>
          <a:srcRect/>
          <a:stretch>
            <a:fillRect/>
          </a:stretch>
        </p:blipFill>
        <p:spPr bwMode="auto">
          <a:xfrm>
            <a:off x="5562600" y="2057400"/>
            <a:ext cx="3076575" cy="3581400"/>
          </a:xfrm>
          <a:prstGeom prst="rect">
            <a:avLst/>
          </a:prstGeom>
          <a:noFill/>
        </p:spPr>
      </p:pic>
      <p:cxnSp>
        <p:nvCxnSpPr>
          <p:cNvPr id="6" name="Straight Arrow Connector 5"/>
          <p:cNvCxnSpPr/>
          <p:nvPr/>
        </p:nvCxnSpPr>
        <p:spPr>
          <a:xfrm>
            <a:off x="2590800" y="1905000"/>
            <a:ext cx="3124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Protestant Reformation</a:t>
            </a:r>
            <a:endParaRPr lang="en-US" dirty="0"/>
          </a:p>
        </p:txBody>
      </p:sp>
      <p:sp>
        <p:nvSpPr>
          <p:cNvPr id="3" name="Content Placeholder 2"/>
          <p:cNvSpPr>
            <a:spLocks noGrp="1"/>
          </p:cNvSpPr>
          <p:nvPr>
            <p:ph sz="quarter" idx="1"/>
          </p:nvPr>
        </p:nvSpPr>
        <p:spPr>
          <a:xfrm>
            <a:off x="301752" y="1527048"/>
            <a:ext cx="5946648" cy="4572000"/>
          </a:xfrm>
        </p:spPr>
        <p:txBody>
          <a:bodyPr>
            <a:noAutofit/>
          </a:bodyPr>
          <a:lstStyle/>
          <a:p>
            <a:r>
              <a:rPr lang="en-US" sz="1400" dirty="0" smtClean="0"/>
              <a:t>Started in 1517 by a German priest named Martin </a:t>
            </a:r>
            <a:r>
              <a:rPr lang="en-US" sz="1400" dirty="0" smtClean="0"/>
              <a:t>Luther</a:t>
            </a:r>
          </a:p>
          <a:p>
            <a:r>
              <a:rPr lang="en-US" sz="1400" dirty="0" smtClean="0"/>
              <a:t>Causes:</a:t>
            </a:r>
          </a:p>
          <a:p>
            <a:pPr lvl="1"/>
            <a:r>
              <a:rPr lang="en-US" sz="1400" dirty="0" smtClean="0"/>
              <a:t>Church Corruption</a:t>
            </a:r>
          </a:p>
          <a:p>
            <a:pPr lvl="2"/>
            <a:r>
              <a:rPr lang="en-US" sz="1400" dirty="0" smtClean="0"/>
              <a:t>Selling of Indulgences</a:t>
            </a:r>
          </a:p>
          <a:p>
            <a:pPr lvl="2"/>
            <a:r>
              <a:rPr lang="en-US" sz="1400" dirty="0" smtClean="0"/>
              <a:t>1/3 of land in Europe owned by Church</a:t>
            </a:r>
          </a:p>
          <a:p>
            <a:pPr lvl="2"/>
            <a:r>
              <a:rPr lang="en-US" sz="1400" dirty="0" smtClean="0"/>
              <a:t>Nepotism- promoting of family w/n church </a:t>
            </a:r>
          </a:p>
          <a:p>
            <a:pPr lvl="2"/>
            <a:r>
              <a:rPr lang="en-US" sz="1400" dirty="0" smtClean="0"/>
              <a:t>Simony- selling church offices</a:t>
            </a:r>
            <a:endParaRPr lang="en-US" sz="1400" dirty="0" smtClean="0"/>
          </a:p>
          <a:p>
            <a:r>
              <a:rPr lang="en-US" sz="1400" dirty="0" smtClean="0"/>
              <a:t>Issued a document called the 95 Theses</a:t>
            </a:r>
          </a:p>
          <a:p>
            <a:pPr lvl="1"/>
            <a:r>
              <a:rPr lang="en-US" sz="1400" dirty="0" smtClean="0">
                <a:solidFill>
                  <a:schemeClr val="tx1"/>
                </a:solidFill>
              </a:rPr>
              <a:t>Nailed it to a church door in Wittenberg, Germany</a:t>
            </a:r>
          </a:p>
          <a:p>
            <a:pPr lvl="1"/>
            <a:r>
              <a:rPr lang="en-US" sz="1400" dirty="0" smtClean="0">
                <a:solidFill>
                  <a:schemeClr val="tx1"/>
                </a:solidFill>
              </a:rPr>
              <a:t>Outlined his issues with the Catholic </a:t>
            </a:r>
            <a:r>
              <a:rPr lang="en-US" sz="1400" dirty="0" smtClean="0">
                <a:solidFill>
                  <a:schemeClr val="tx1"/>
                </a:solidFill>
              </a:rPr>
              <a:t>Church</a:t>
            </a:r>
          </a:p>
          <a:p>
            <a:pPr lvl="1"/>
            <a:r>
              <a:rPr lang="en-US" sz="1400" dirty="0" smtClean="0">
                <a:solidFill>
                  <a:schemeClr val="tx1"/>
                </a:solidFill>
              </a:rPr>
              <a:t>#27</a:t>
            </a:r>
            <a:r>
              <a:rPr lang="en-US" sz="1400" dirty="0" smtClean="0">
                <a:solidFill>
                  <a:schemeClr val="tx1"/>
                </a:solidFill>
              </a:rPr>
              <a:t>. They are wrong who say that the soul flies out of Purgatory as soon as the money thrown into the chest rattles. </a:t>
            </a:r>
            <a:endParaRPr lang="en-US" sz="1400" dirty="0" smtClean="0">
              <a:solidFill>
                <a:schemeClr val="tx1"/>
              </a:solidFill>
            </a:endParaRPr>
          </a:p>
          <a:p>
            <a:pPr lvl="1"/>
            <a:r>
              <a:rPr lang="en-US" sz="1400" dirty="0" smtClean="0">
                <a:solidFill>
                  <a:schemeClr val="tx1"/>
                </a:solidFill>
              </a:rPr>
              <a:t>#62</a:t>
            </a:r>
            <a:r>
              <a:rPr lang="en-US" sz="1400" dirty="0" smtClean="0">
                <a:solidFill>
                  <a:schemeClr val="tx1"/>
                </a:solidFill>
              </a:rPr>
              <a:t>. The true treasure of the Church is the Holy Gospel of the glory and grace of </a:t>
            </a:r>
            <a:r>
              <a:rPr lang="en-US" sz="1400" dirty="0" smtClean="0">
                <a:solidFill>
                  <a:schemeClr val="tx1"/>
                </a:solidFill>
              </a:rPr>
              <a:t>God</a:t>
            </a:r>
            <a:r>
              <a:rPr lang="en-US" sz="1400" dirty="0" smtClean="0">
                <a:solidFill>
                  <a:schemeClr val="tx1"/>
                </a:solidFill>
              </a:rPr>
              <a:t>.</a:t>
            </a:r>
            <a:endParaRPr lang="en-US" sz="1400" dirty="0" smtClean="0">
              <a:solidFill>
                <a:schemeClr val="tx1"/>
              </a:solidFill>
            </a:endParaRPr>
          </a:p>
          <a:p>
            <a:pPr lvl="1"/>
            <a:r>
              <a:rPr lang="en-US" sz="1400" dirty="0" smtClean="0">
                <a:solidFill>
                  <a:schemeClr val="tx1"/>
                </a:solidFill>
              </a:rPr>
              <a:t># </a:t>
            </a:r>
            <a:r>
              <a:rPr lang="en-US" sz="1400" dirty="0" smtClean="0">
                <a:solidFill>
                  <a:schemeClr val="tx1"/>
                </a:solidFill>
              </a:rPr>
              <a:t>66. The treasures of indulgences are nets, wherewith they now fish for the riches of men</a:t>
            </a:r>
            <a:r>
              <a:rPr lang="en-US" sz="1400" dirty="0" smtClean="0">
                <a:solidFill>
                  <a:schemeClr val="tx1"/>
                </a:solidFill>
              </a:rPr>
              <a:t>.</a:t>
            </a:r>
          </a:p>
          <a:p>
            <a:pPr lvl="1"/>
            <a:r>
              <a:rPr lang="en-US" sz="1400" dirty="0" smtClean="0">
                <a:solidFill>
                  <a:schemeClr val="tx1"/>
                </a:solidFill>
              </a:rPr>
              <a:t># </a:t>
            </a:r>
            <a:r>
              <a:rPr lang="en-US" sz="1400" dirty="0" smtClean="0">
                <a:solidFill>
                  <a:schemeClr val="tx1"/>
                </a:solidFill>
              </a:rPr>
              <a:t>86. Again; why does not the Pope, whose riches are at this day more ample than those of the wealthiest of the wealthy, build the Basilica of St. Peter with his own money rather than with that of poor believers</a:t>
            </a:r>
            <a:r>
              <a:rPr lang="en-US" sz="1400" dirty="0" smtClean="0">
                <a:solidFill>
                  <a:schemeClr val="tx1"/>
                </a:solidFill>
              </a:rPr>
              <a:t>.</a:t>
            </a:r>
            <a:endParaRPr lang="en-US" sz="1400" dirty="0">
              <a:solidFill>
                <a:schemeClr val="tx1"/>
              </a:solidFill>
            </a:endParaRPr>
          </a:p>
        </p:txBody>
      </p:sp>
      <p:pic>
        <p:nvPicPr>
          <p:cNvPr id="4" name="Picture 4" descr="lutherpic"/>
          <p:cNvPicPr>
            <a:picLocks noChangeAspect="1" noChangeArrowheads="1"/>
          </p:cNvPicPr>
          <p:nvPr/>
        </p:nvPicPr>
        <p:blipFill>
          <a:blip r:embed="rId2" cstate="print"/>
          <a:srcRect/>
          <a:stretch>
            <a:fillRect/>
          </a:stretch>
        </p:blipFill>
        <p:spPr bwMode="auto">
          <a:xfrm>
            <a:off x="5257800" y="1219200"/>
            <a:ext cx="2473104" cy="2590800"/>
          </a:xfrm>
          <a:prstGeom prst="rect">
            <a:avLst/>
          </a:prstGeom>
          <a:noFill/>
        </p:spPr>
      </p:pic>
      <p:pic>
        <p:nvPicPr>
          <p:cNvPr id="5" name="Picture 5" descr="reformationday"/>
          <p:cNvPicPr>
            <a:picLocks noChangeAspect="1" noChangeArrowheads="1"/>
          </p:cNvPicPr>
          <p:nvPr/>
        </p:nvPicPr>
        <p:blipFill>
          <a:blip r:embed="rId3" cstate="print"/>
          <a:srcRect/>
          <a:stretch>
            <a:fillRect/>
          </a:stretch>
        </p:blipFill>
        <p:spPr bwMode="auto">
          <a:xfrm>
            <a:off x="6477000" y="3733800"/>
            <a:ext cx="2259330" cy="2895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Protestant Reformation</a:t>
            </a:r>
            <a:endParaRPr lang="en-US" dirty="0"/>
          </a:p>
        </p:txBody>
      </p:sp>
      <p:sp>
        <p:nvSpPr>
          <p:cNvPr id="3" name="Content Placeholder 2"/>
          <p:cNvSpPr>
            <a:spLocks noGrp="1"/>
          </p:cNvSpPr>
          <p:nvPr>
            <p:ph sz="quarter" idx="1"/>
          </p:nvPr>
        </p:nvSpPr>
        <p:spPr>
          <a:xfrm>
            <a:off x="4114800" y="1527048"/>
            <a:ext cx="4800600" cy="4797552"/>
          </a:xfrm>
        </p:spPr>
        <p:txBody>
          <a:bodyPr>
            <a:normAutofit fontScale="92500"/>
          </a:bodyPr>
          <a:lstStyle/>
          <a:p>
            <a:r>
              <a:rPr lang="en-US" dirty="0" smtClean="0"/>
              <a:t>Martin Luther was critical of the following abuses conducted by the Catholic Church:</a:t>
            </a:r>
          </a:p>
          <a:p>
            <a:pPr lvl="1"/>
            <a:r>
              <a:rPr lang="en-US" dirty="0" smtClean="0">
                <a:solidFill>
                  <a:schemeClr val="tx1"/>
                </a:solidFill>
              </a:rPr>
              <a:t>Selling church positions</a:t>
            </a:r>
          </a:p>
          <a:p>
            <a:pPr lvl="1"/>
            <a:r>
              <a:rPr lang="en-US" dirty="0" smtClean="0">
                <a:solidFill>
                  <a:schemeClr val="tx1"/>
                </a:solidFill>
              </a:rPr>
              <a:t>Selling indulgences = certificates issued by the church that reduced or canceled punishment for a person’s sins </a:t>
            </a:r>
            <a:r>
              <a:rPr lang="en-US" dirty="0" smtClean="0">
                <a:solidFill>
                  <a:schemeClr val="tx1"/>
                </a:solidFill>
                <a:sym typeface="Wingdings" pitchFamily="2" charset="2"/>
              </a:rPr>
              <a:t> people would buy them to ensure going to Heaven</a:t>
            </a:r>
          </a:p>
          <a:p>
            <a:pPr lvl="1"/>
            <a:r>
              <a:rPr lang="en-US" dirty="0" smtClean="0">
                <a:solidFill>
                  <a:schemeClr val="tx1"/>
                </a:solidFill>
                <a:sym typeface="Wingdings" pitchFamily="2" charset="2"/>
              </a:rPr>
              <a:t>Luxurious life of the popes</a:t>
            </a:r>
          </a:p>
          <a:p>
            <a:pPr lvl="1"/>
            <a:r>
              <a:rPr lang="en-US" dirty="0" smtClean="0">
                <a:solidFill>
                  <a:schemeClr val="tx1"/>
                </a:solidFill>
                <a:sym typeface="Wingdings" pitchFamily="2" charset="2"/>
              </a:rPr>
              <a:t>Corruption and immorality of some clergy</a:t>
            </a:r>
            <a:endParaRPr lang="en-US" dirty="0">
              <a:solidFill>
                <a:schemeClr val="tx1"/>
              </a:solidFill>
            </a:endParaRPr>
          </a:p>
        </p:txBody>
      </p:sp>
      <p:pic>
        <p:nvPicPr>
          <p:cNvPr id="4" name="Picture 5" descr="pope_selling_indulgences-243x300"/>
          <p:cNvPicPr>
            <a:picLocks noChangeAspect="1" noChangeArrowheads="1"/>
          </p:cNvPicPr>
          <p:nvPr/>
        </p:nvPicPr>
        <p:blipFill>
          <a:blip r:embed="rId2" cstate="print"/>
          <a:srcRect/>
          <a:stretch>
            <a:fillRect/>
          </a:stretch>
        </p:blipFill>
        <p:spPr bwMode="auto">
          <a:xfrm>
            <a:off x="990600" y="1066800"/>
            <a:ext cx="2514600" cy="2451735"/>
          </a:xfrm>
          <a:prstGeom prst="rect">
            <a:avLst/>
          </a:prstGeom>
          <a:noFill/>
        </p:spPr>
      </p:pic>
      <p:sp>
        <p:nvSpPr>
          <p:cNvPr id="5" name="TextBox 4"/>
          <p:cNvSpPr txBox="1"/>
          <p:nvPr/>
        </p:nvSpPr>
        <p:spPr>
          <a:xfrm>
            <a:off x="762000" y="3505200"/>
            <a:ext cx="2895600" cy="307777"/>
          </a:xfrm>
          <a:prstGeom prst="rect">
            <a:avLst/>
          </a:prstGeom>
          <a:noFill/>
        </p:spPr>
        <p:txBody>
          <a:bodyPr wrap="square" rtlCol="0">
            <a:spAutoFit/>
          </a:bodyPr>
          <a:lstStyle/>
          <a:p>
            <a:pPr algn="ctr"/>
            <a:r>
              <a:rPr lang="en-US" sz="1400" dirty="0" smtClean="0"/>
              <a:t>The selling of indulgences</a:t>
            </a:r>
            <a:endParaRPr lang="en-US" sz="1400" dirty="0"/>
          </a:p>
        </p:txBody>
      </p:sp>
      <p:pic>
        <p:nvPicPr>
          <p:cNvPr id="6" name="Picture 4" descr="leo-x-sm"/>
          <p:cNvPicPr>
            <a:picLocks noChangeAspect="1" noChangeArrowheads="1"/>
          </p:cNvPicPr>
          <p:nvPr/>
        </p:nvPicPr>
        <p:blipFill>
          <a:blip r:embed="rId3" cstate="print"/>
          <a:srcRect/>
          <a:stretch>
            <a:fillRect/>
          </a:stretch>
        </p:blipFill>
        <p:spPr bwMode="auto">
          <a:xfrm>
            <a:off x="1295400" y="3886200"/>
            <a:ext cx="1828800" cy="2209800"/>
          </a:xfrm>
          <a:prstGeom prst="rect">
            <a:avLst/>
          </a:prstGeom>
          <a:noFill/>
        </p:spPr>
      </p:pic>
      <p:sp>
        <p:nvSpPr>
          <p:cNvPr id="7" name="TextBox 6"/>
          <p:cNvSpPr txBox="1"/>
          <p:nvPr/>
        </p:nvSpPr>
        <p:spPr>
          <a:xfrm>
            <a:off x="381000" y="6096000"/>
            <a:ext cx="3657600" cy="646331"/>
          </a:xfrm>
          <a:prstGeom prst="rect">
            <a:avLst/>
          </a:prstGeom>
          <a:noFill/>
        </p:spPr>
        <p:txBody>
          <a:bodyPr wrap="square" rtlCol="0">
            <a:spAutoFit/>
          </a:bodyPr>
          <a:lstStyle/>
          <a:p>
            <a:pPr algn="ctr"/>
            <a:r>
              <a:rPr lang="en-US" sz="1200" dirty="0" smtClean="0"/>
              <a:t>Pope Leo X (above) sold church positions and indulgences to raise money to rebuild St. Peter’s Basilica in Rome</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Luther’s Beliefs</a:t>
            </a:r>
            <a:endParaRPr lang="en-US" dirty="0"/>
          </a:p>
        </p:txBody>
      </p:sp>
      <p:sp>
        <p:nvSpPr>
          <p:cNvPr id="3" name="Content Placeholder 2"/>
          <p:cNvSpPr>
            <a:spLocks noGrp="1"/>
          </p:cNvSpPr>
          <p:nvPr>
            <p:ph sz="quarter" idx="1"/>
          </p:nvPr>
        </p:nvSpPr>
        <p:spPr>
          <a:xfrm>
            <a:off x="301752" y="1527048"/>
            <a:ext cx="4956048" cy="4572000"/>
          </a:xfrm>
        </p:spPr>
        <p:txBody>
          <a:bodyPr>
            <a:normAutofit lnSpcReduction="10000"/>
          </a:bodyPr>
          <a:lstStyle/>
          <a:p>
            <a:r>
              <a:rPr lang="en-US" dirty="0" smtClean="0"/>
              <a:t>Salvation = came through faith alone; God’s grace is freely and directly granted to believers</a:t>
            </a:r>
          </a:p>
          <a:p>
            <a:r>
              <a:rPr lang="en-US" dirty="0" smtClean="0"/>
              <a:t>Source of religious authority = the Bible (as interpreted by the individual), </a:t>
            </a:r>
            <a:r>
              <a:rPr lang="en-US" u="sng" dirty="0" smtClean="0"/>
              <a:t>not</a:t>
            </a:r>
            <a:r>
              <a:rPr lang="en-US" dirty="0" smtClean="0"/>
              <a:t> the Pope or church leaders</a:t>
            </a:r>
          </a:p>
          <a:p>
            <a:r>
              <a:rPr lang="en-US" dirty="0" smtClean="0"/>
              <a:t>These ideas = created a massive rift between Catholic and Protestant Christianity</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rot="21113198">
            <a:off x="5334000" y="1447800"/>
            <a:ext cx="2736640" cy="2590800"/>
          </a:xfrm>
          <a:prstGeom prst="rect">
            <a:avLst/>
          </a:prstGeom>
          <a:noFill/>
          <a:ln w="9525">
            <a:noFill/>
            <a:miter lim="800000"/>
            <a:headEnd/>
            <a:tailEnd/>
          </a:ln>
        </p:spPr>
      </p:pic>
      <p:pic>
        <p:nvPicPr>
          <p:cNvPr id="5" name="Picture 4" descr="Cross"/>
          <p:cNvPicPr>
            <a:picLocks noChangeAspect="1" noChangeArrowheads="1"/>
          </p:cNvPicPr>
          <p:nvPr/>
        </p:nvPicPr>
        <p:blipFill>
          <a:blip r:embed="rId3" cstate="print"/>
          <a:srcRect/>
          <a:stretch>
            <a:fillRect/>
          </a:stretch>
        </p:blipFill>
        <p:spPr bwMode="auto">
          <a:xfrm>
            <a:off x="6924825" y="3276600"/>
            <a:ext cx="2082650" cy="34163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Protestantism</a:t>
            </a:r>
            <a:endParaRPr lang="en-US" dirty="0"/>
          </a:p>
        </p:txBody>
      </p:sp>
      <p:sp>
        <p:nvSpPr>
          <p:cNvPr id="3" name="Content Placeholder 2"/>
          <p:cNvSpPr>
            <a:spLocks noGrp="1"/>
          </p:cNvSpPr>
          <p:nvPr>
            <p:ph sz="quarter" idx="1"/>
          </p:nvPr>
        </p:nvSpPr>
        <p:spPr>
          <a:xfrm>
            <a:off x="3657600" y="1527048"/>
            <a:ext cx="5257800" cy="4797552"/>
          </a:xfrm>
        </p:spPr>
        <p:txBody>
          <a:bodyPr>
            <a:normAutofit fontScale="92500" lnSpcReduction="20000"/>
          </a:bodyPr>
          <a:lstStyle/>
          <a:p>
            <a:r>
              <a:rPr lang="en-US" dirty="0" smtClean="0"/>
              <a:t>Reformation thinking spread quickly within and beyond Germany thanks to the invention of the printing press by</a:t>
            </a:r>
            <a:r>
              <a:rPr lang="en-US" b="1" u="sng" dirty="0" smtClean="0"/>
              <a:t> Johannes Gutenberg</a:t>
            </a:r>
          </a:p>
          <a:p>
            <a:r>
              <a:rPr lang="en-US" dirty="0" smtClean="0"/>
              <a:t>Luther’s 95 Theses, many pamphlets, and his German translation of the New Testament were soon widely available</a:t>
            </a:r>
          </a:p>
          <a:p>
            <a:r>
              <a:rPr lang="en-US" dirty="0" smtClean="0"/>
              <a:t>As the movement spread to the rest of Europe, it splintered, creating a variety of different Protestant churches</a:t>
            </a:r>
          </a:p>
          <a:p>
            <a:pPr lvl="1"/>
            <a:r>
              <a:rPr lang="en-US" dirty="0" smtClean="0">
                <a:solidFill>
                  <a:schemeClr val="tx1"/>
                </a:solidFill>
              </a:rPr>
              <a:t>Ex: Lutheran, Calvinist, Anglican, Quaker, Anabaptist, Puritan, etc.</a:t>
            </a:r>
            <a:endParaRPr lang="en-US"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381000" y="1447800"/>
            <a:ext cx="3048000" cy="22098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81000" y="3962400"/>
            <a:ext cx="3124200" cy="225272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descr="http://s1.thingpic.com/images/wM/BHmV36KErnUR2msZMTQ7o3Mc.jpeg"/>
          <p:cNvPicPr>
            <a:picLocks noChangeAspect="1" noChangeArrowheads="1"/>
          </p:cNvPicPr>
          <p:nvPr/>
        </p:nvPicPr>
        <p:blipFill>
          <a:blip r:embed="rId2" cstate="print"/>
          <a:srcRect/>
          <a:stretch>
            <a:fillRect/>
          </a:stretch>
        </p:blipFill>
        <p:spPr bwMode="auto">
          <a:xfrm>
            <a:off x="101600" y="0"/>
            <a:ext cx="9042400" cy="6781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Protestantism</a:t>
            </a:r>
            <a:endParaRPr lang="en-US" dirty="0"/>
          </a:p>
        </p:txBody>
      </p:sp>
      <p:pic>
        <p:nvPicPr>
          <p:cNvPr id="4" name="Picture 4" descr="Reformation_Map"/>
          <p:cNvPicPr>
            <a:picLocks noChangeAspect="1" noChangeArrowheads="1"/>
          </p:cNvPicPr>
          <p:nvPr/>
        </p:nvPicPr>
        <p:blipFill>
          <a:blip r:embed="rId2" cstate="print"/>
          <a:srcRect/>
          <a:stretch>
            <a:fillRect/>
          </a:stretch>
        </p:blipFill>
        <p:spPr bwMode="auto">
          <a:xfrm>
            <a:off x="4800600" y="1447800"/>
            <a:ext cx="4038600" cy="4876800"/>
          </a:xfrm>
          <a:prstGeom prst="rect">
            <a:avLst/>
          </a:prstGeom>
          <a:noFill/>
        </p:spPr>
      </p:pic>
      <p:pic>
        <p:nvPicPr>
          <p:cNvPr id="5" name="Picture 2" descr="map_16_01_reformation_16c"/>
          <p:cNvPicPr>
            <a:picLocks noChangeAspect="1" noChangeArrowheads="1"/>
          </p:cNvPicPr>
          <p:nvPr/>
        </p:nvPicPr>
        <p:blipFill>
          <a:blip r:embed="rId3" cstate="print"/>
          <a:srcRect/>
          <a:stretch>
            <a:fillRect/>
          </a:stretch>
        </p:blipFill>
        <p:spPr bwMode="auto">
          <a:xfrm>
            <a:off x="304800" y="1447801"/>
            <a:ext cx="3886200" cy="48768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28600"/>
            <a:ext cx="7924800" cy="685800"/>
          </a:xfrm>
        </p:spPr>
        <p:txBody>
          <a:bodyPr/>
          <a:lstStyle/>
          <a:p>
            <a:r>
              <a:rPr lang="en-US" dirty="0" smtClean="0"/>
              <a:t>Calvinism</a:t>
            </a:r>
            <a:endParaRPr lang="en-US" dirty="0"/>
          </a:p>
        </p:txBody>
      </p:sp>
      <p:sp>
        <p:nvSpPr>
          <p:cNvPr id="6" name="Content Placeholder 5"/>
          <p:cNvSpPr>
            <a:spLocks noGrp="1"/>
          </p:cNvSpPr>
          <p:nvPr>
            <p:ph sz="quarter" idx="1"/>
          </p:nvPr>
        </p:nvSpPr>
        <p:spPr>
          <a:xfrm>
            <a:off x="4038600" y="1905000"/>
            <a:ext cx="4767072" cy="4194048"/>
          </a:xfrm>
        </p:spPr>
        <p:txBody>
          <a:bodyPr/>
          <a:lstStyle/>
          <a:p>
            <a:r>
              <a:rPr lang="en-US" dirty="0" smtClean="0"/>
              <a:t>Established by John Calvin in Switzerland</a:t>
            </a:r>
          </a:p>
          <a:p>
            <a:r>
              <a:rPr lang="en-US" dirty="0" smtClean="0"/>
              <a:t>Preached predestination = God determines the fate of every person</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533400" y="1905000"/>
            <a:ext cx="3200400" cy="380847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762000"/>
          </a:xfrm>
        </p:spPr>
        <p:txBody>
          <a:bodyPr/>
          <a:lstStyle/>
          <a:p>
            <a:r>
              <a:rPr lang="en-US" dirty="0" smtClean="0"/>
              <a:t>The Anabaptists</a:t>
            </a:r>
            <a:endParaRPr lang="en-US" dirty="0"/>
          </a:p>
        </p:txBody>
      </p:sp>
      <p:sp>
        <p:nvSpPr>
          <p:cNvPr id="16387" name="Rectangle 3"/>
          <p:cNvSpPr>
            <a:spLocks noGrp="1" noChangeArrowheads="1"/>
          </p:cNvSpPr>
          <p:nvPr>
            <p:ph type="body" idx="1"/>
          </p:nvPr>
        </p:nvSpPr>
        <p:spPr>
          <a:xfrm>
            <a:off x="301752" y="1828800"/>
            <a:ext cx="4117848" cy="4270248"/>
          </a:xfrm>
        </p:spPr>
        <p:txBody>
          <a:bodyPr/>
          <a:lstStyle/>
          <a:p>
            <a:r>
              <a:rPr lang="en-US" dirty="0" smtClean="0"/>
              <a:t>Denied the authority of local governments</a:t>
            </a:r>
          </a:p>
          <a:p>
            <a:pPr lvl="1"/>
            <a:r>
              <a:rPr lang="en-US" dirty="0" smtClean="0">
                <a:solidFill>
                  <a:schemeClr val="tx1"/>
                </a:solidFill>
              </a:rPr>
              <a:t>Refused to hold office, bear arms, or swear oaths</a:t>
            </a:r>
          </a:p>
          <a:p>
            <a:r>
              <a:rPr lang="en-US" dirty="0" smtClean="0"/>
              <a:t>Many lived separate from society </a:t>
            </a:r>
            <a:r>
              <a:rPr lang="en-US" dirty="0" smtClean="0">
                <a:sym typeface="Wingdings" pitchFamily="2" charset="2"/>
              </a:rPr>
              <a:t> viewed it as sinful</a:t>
            </a:r>
          </a:p>
          <a:p>
            <a:r>
              <a:rPr lang="en-US" dirty="0" smtClean="0">
                <a:sym typeface="Wingdings" pitchFamily="2" charset="2"/>
              </a:rPr>
              <a:t>Baptized adult members only</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4572000" y="1752600"/>
            <a:ext cx="4262607" cy="3505200"/>
          </a:xfrm>
          <a:prstGeom prst="rect">
            <a:avLst/>
          </a:prstGeom>
          <a:noFill/>
          <a:ln w="9525">
            <a:noFill/>
            <a:miter lim="800000"/>
            <a:headEnd/>
            <a:tailEnd/>
          </a:ln>
        </p:spPr>
      </p:pic>
      <p:sp>
        <p:nvSpPr>
          <p:cNvPr id="7" name="TextBox 6"/>
          <p:cNvSpPr txBox="1"/>
          <p:nvPr/>
        </p:nvSpPr>
        <p:spPr>
          <a:xfrm>
            <a:off x="4800600" y="5334000"/>
            <a:ext cx="3962400" cy="381000"/>
          </a:xfrm>
          <a:prstGeom prst="rect">
            <a:avLst/>
          </a:prstGeom>
          <a:noFill/>
        </p:spPr>
        <p:txBody>
          <a:bodyPr wrap="square" rtlCol="0">
            <a:spAutoFit/>
          </a:bodyPr>
          <a:lstStyle/>
          <a:p>
            <a:pPr algn="ctr"/>
            <a:r>
              <a:rPr lang="en-US" dirty="0" smtClean="0"/>
              <a:t>An Anabaptist Immersion</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649</TotalTime>
  <Words>912</Words>
  <Application>Microsoft Office PowerPoint</Application>
  <PresentationFormat>On-screen Show (4:3)</PresentationFormat>
  <Paragraphs>90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Civic</vt:lpstr>
      <vt:lpstr>The Protestant Reformation</vt:lpstr>
      <vt:lpstr>The Protestant Reformation</vt:lpstr>
      <vt:lpstr>The Protestant Reformation</vt:lpstr>
      <vt:lpstr>Martin Luther’s Beliefs</vt:lpstr>
      <vt:lpstr>Spread of Protestantism</vt:lpstr>
      <vt:lpstr>Slide 6</vt:lpstr>
      <vt:lpstr>Spread of Protestantism</vt:lpstr>
      <vt:lpstr>Calvinism</vt:lpstr>
      <vt:lpstr>The Anabaptists</vt:lpstr>
      <vt:lpstr>The Church of England</vt:lpstr>
      <vt:lpstr>The Church of England</vt:lpstr>
      <vt:lpstr>The Church of England</vt:lpstr>
      <vt:lpstr>The Church of England</vt:lpstr>
      <vt:lpstr>Anglicanism</vt:lpstr>
      <vt:lpstr>Religious Conflicts</vt:lpstr>
      <vt:lpstr>Religious Conflicts</vt:lpstr>
      <vt:lpstr>Catholic Counter-Reformation</vt:lpstr>
    </vt:vector>
  </TitlesOfParts>
  <Company>GSCS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Protestant Reformation</dc:title>
  <dc:creator>GSCS</dc:creator>
  <cp:lastModifiedBy>Teacher</cp:lastModifiedBy>
  <cp:revision>66</cp:revision>
  <dcterms:created xsi:type="dcterms:W3CDTF">2012-01-23T20:08:05Z</dcterms:created>
  <dcterms:modified xsi:type="dcterms:W3CDTF">2016-02-10T15:00:53Z</dcterms:modified>
</cp:coreProperties>
</file>