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4" r:id="rId4"/>
    <p:sldId id="275" r:id="rId5"/>
    <p:sldId id="276" r:id="rId6"/>
    <p:sldId id="266" r:id="rId7"/>
    <p:sldId id="267" r:id="rId8"/>
    <p:sldId id="277" r:id="rId9"/>
    <p:sldId id="268" r:id="rId10"/>
    <p:sldId id="269" r:id="rId11"/>
    <p:sldId id="270" r:id="rId12"/>
    <p:sldId id="271" r:id="rId13"/>
    <p:sldId id="272" r:id="rId14"/>
    <p:sldId id="273" r:id="rId15"/>
    <p:sldId id="285" r:id="rId16"/>
    <p:sldId id="286" r:id="rId17"/>
    <p:sldId id="287" r:id="rId18"/>
    <p:sldId id="288" r:id="rId19"/>
    <p:sldId id="290" r:id="rId20"/>
    <p:sldId id="299" r:id="rId21"/>
    <p:sldId id="291" r:id="rId22"/>
    <p:sldId id="300" r:id="rId23"/>
    <p:sldId id="292" r:id="rId24"/>
    <p:sldId id="293" r:id="rId25"/>
    <p:sldId id="294" r:id="rId26"/>
    <p:sldId id="295" r:id="rId27"/>
    <p:sldId id="296" r:id="rId28"/>
    <p:sldId id="301" r:id="rId29"/>
    <p:sldId id="297" r:id="rId30"/>
    <p:sldId id="298" r:id="rId31"/>
    <p:sldId id="303" r:id="rId32"/>
    <p:sldId id="304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78176D-2D87-45B3-9109-D9C4D8E78771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36CB7B-FB2D-4117-8B28-2B21B35FD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en/a/a0/Arkwright-water-fram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z.about.com/d/inventors/1/0/d/T/flyingshuttle_bi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Revolutions of Industrialization</a:t>
            </a:r>
            <a:br>
              <a:rPr lang="en-US" dirty="0" smtClean="0"/>
            </a:br>
            <a:r>
              <a:rPr lang="en-US" dirty="0" smtClean="0"/>
              <a:t>1750-1900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Growing Textile Industry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Water Frame = huge spinning frame that ran continuously on waterpower</a:t>
            </a:r>
          </a:p>
          <a:p>
            <a:r>
              <a:rPr lang="en-US"/>
              <a:t>Power Loom = faster loom that allowed weavers to keep up with the amount of thread used</a:t>
            </a:r>
          </a:p>
        </p:txBody>
      </p:sp>
      <p:pic>
        <p:nvPicPr>
          <p:cNvPr id="17413" name="Picture 5" descr="File:Arkwright-water-fra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1630363" cy="2624138"/>
          </a:xfrm>
          <a:prstGeom prst="rect">
            <a:avLst/>
          </a:prstGeom>
          <a:noFill/>
        </p:spPr>
      </p:pic>
      <p:pic>
        <p:nvPicPr>
          <p:cNvPr id="17415" name="Picture 7" descr="Power-Loom-Weaving,-18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05200"/>
            <a:ext cx="5105400" cy="266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Growing Textile Industry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527048"/>
            <a:ext cx="8503920" cy="1063752"/>
          </a:xfrm>
        </p:spPr>
        <p:txBody>
          <a:bodyPr/>
          <a:lstStyle/>
          <a:p>
            <a:r>
              <a:rPr lang="en-US" dirty="0"/>
              <a:t>Cotton Gin = created by Eli Whitney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mechanically cleaned &amp; removed the seeds from raw cotton</a:t>
            </a:r>
          </a:p>
        </p:txBody>
      </p:sp>
      <p:pic>
        <p:nvPicPr>
          <p:cNvPr id="18437" name="Picture 5" descr="cotton_gin_21971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14600"/>
            <a:ext cx="4476750" cy="3641725"/>
          </a:xfrm>
          <a:prstGeom prst="rect">
            <a:avLst/>
          </a:prstGeom>
          <a:noFill/>
        </p:spPr>
      </p:pic>
      <p:pic>
        <p:nvPicPr>
          <p:cNvPr id="18439" name="Picture 7" descr="Eli Whit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2971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Factory System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textile machines = large and costly</a:t>
            </a:r>
          </a:p>
          <a:p>
            <a:r>
              <a:rPr lang="en-US"/>
              <a:t>Production shifted from homes to factories</a:t>
            </a:r>
          </a:p>
          <a:p>
            <a:r>
              <a:rPr lang="en-US" b="1" u="sng"/>
              <a:t>Factory system</a:t>
            </a:r>
            <a:r>
              <a:rPr lang="en-US" b="1"/>
              <a:t> = organized system of production that brings machines and workers together under control of a manager</a:t>
            </a:r>
            <a:endParaRPr lang="en-US"/>
          </a:p>
        </p:txBody>
      </p:sp>
      <p:pic>
        <p:nvPicPr>
          <p:cNvPr id="19461" name="Picture 5" descr="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7848600" cy="221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Factory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953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Most machines powered by water -- a lot of factories located near rivers</a:t>
            </a:r>
          </a:p>
          <a:p>
            <a:pPr>
              <a:lnSpc>
                <a:spcPct val="90000"/>
              </a:lnSpc>
            </a:pPr>
            <a:r>
              <a:rPr lang="en-US" dirty="0"/>
              <a:t>James Watt = invented the </a:t>
            </a:r>
            <a:r>
              <a:rPr lang="en-US" b="1" dirty="0"/>
              <a:t>steam engine</a:t>
            </a:r>
            <a:r>
              <a:rPr lang="en-US" dirty="0"/>
              <a:t> = new source of power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factories could be anywhere now</a:t>
            </a:r>
          </a:p>
        </p:txBody>
      </p:sp>
      <p:pic>
        <p:nvPicPr>
          <p:cNvPr id="20485" name="Picture 5" descr="the-steam-en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3147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Developments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828800"/>
            <a:ext cx="4572000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Henry Bessemer = </a:t>
            </a:r>
            <a:r>
              <a:rPr lang="en-US" sz="2800" b="1" dirty="0"/>
              <a:t>Bessemer Process</a:t>
            </a:r>
            <a:r>
              <a:rPr lang="en-US" sz="2800" dirty="0"/>
              <a:t> = converts iron to steel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Sturdier, more workable metal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Steam </a:t>
            </a:r>
            <a:r>
              <a:rPr lang="en-US" sz="2800" dirty="0"/>
              <a:t>locomotive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eventually led to the building of railroads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Robert Fulton = invented the </a:t>
            </a:r>
            <a:r>
              <a:rPr lang="en-US" sz="2800" b="1" dirty="0"/>
              <a:t>steamboat</a:t>
            </a:r>
            <a:endParaRPr lang="en-US" sz="2800" dirty="0"/>
          </a:p>
        </p:txBody>
      </p:sp>
      <p:pic>
        <p:nvPicPr>
          <p:cNvPr id="21509" name="Picture 5" descr="steamboat-valerian-rupp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810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Science and Industry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527048"/>
            <a:ext cx="8503920" cy="1520952"/>
          </a:xfrm>
        </p:spPr>
        <p:txBody>
          <a:bodyPr/>
          <a:lstStyle/>
          <a:p>
            <a:r>
              <a:rPr lang="en-US" dirty="0"/>
              <a:t>Communications: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Samuel Morse: invented the telegraph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Alexander Graham Bell: invented the telephone</a:t>
            </a:r>
          </a:p>
        </p:txBody>
      </p:sp>
      <p:pic>
        <p:nvPicPr>
          <p:cNvPr id="12292" name="Picture 4" descr="samuel_mors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1905000" cy="2743200"/>
          </a:xfrm>
          <a:prstGeom prst="rect">
            <a:avLst/>
          </a:prstGeom>
          <a:noFill/>
        </p:spPr>
      </p:pic>
      <p:pic>
        <p:nvPicPr>
          <p:cNvPr id="12293" name="Picture 5" descr="samuel_mo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267200"/>
            <a:ext cx="2819400" cy="2025650"/>
          </a:xfrm>
          <a:prstGeom prst="rect">
            <a:avLst/>
          </a:prstGeom>
          <a:noFill/>
        </p:spPr>
      </p:pic>
      <p:pic>
        <p:nvPicPr>
          <p:cNvPr id="12294" name="Picture 6" descr="826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0"/>
            <a:ext cx="2057400" cy="2679700"/>
          </a:xfrm>
          <a:prstGeom prst="rect">
            <a:avLst/>
          </a:prstGeom>
          <a:noFill/>
        </p:spPr>
      </p:pic>
      <p:pic>
        <p:nvPicPr>
          <p:cNvPr id="12295" name="Picture 7" descr="telephon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810000"/>
            <a:ext cx="2112963" cy="2514600"/>
          </a:xfrm>
          <a:prstGeom prst="rect">
            <a:avLst/>
          </a:prstGeom>
          <a:noFill/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685800" y="2362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276600" y="2819400"/>
            <a:ext cx="1828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Science and Industry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828800"/>
            <a:ext cx="3886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Electricity: light bulb &amp; phonograph invented by Thomas Edison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By 1900s = scientists harnessed electrical power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Replaced coal as major source of energy</a:t>
            </a:r>
          </a:p>
        </p:txBody>
      </p:sp>
      <p:pic>
        <p:nvPicPr>
          <p:cNvPr id="13317" name="Picture 5" descr="2007_04_phono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62200"/>
            <a:ext cx="2513013" cy="3403600"/>
          </a:xfrm>
          <a:prstGeom prst="rect">
            <a:avLst/>
          </a:prstGeom>
          <a:noFill/>
        </p:spPr>
      </p:pic>
      <p:pic>
        <p:nvPicPr>
          <p:cNvPr id="13319" name="Picture 7" descr="thomas-edison-birth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143000"/>
            <a:ext cx="2220913" cy="2667000"/>
          </a:xfrm>
          <a:prstGeom prst="rect">
            <a:avLst/>
          </a:prstGeom>
          <a:noFill/>
        </p:spPr>
      </p:pic>
      <p:pic>
        <p:nvPicPr>
          <p:cNvPr id="13318" name="Picture 6" descr="200px-Gluehlampe_01_KM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352800"/>
            <a:ext cx="1792288" cy="297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Science and Industry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434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Energy and </a:t>
            </a:r>
            <a:r>
              <a:rPr lang="en-US" dirty="0" smtClean="0"/>
              <a:t>engines</a:t>
            </a:r>
            <a:r>
              <a:rPr lang="en-US" dirty="0"/>
              <a:t>: Gottlieb Daimler reinvented the internal-combustion engine to run on gasoline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Rudolf Diesel = oil burning internal-combustion engine used in factories, ships, trains</a:t>
            </a:r>
          </a:p>
          <a:p>
            <a:pPr lvl="1">
              <a:lnSpc>
                <a:spcPct val="90000"/>
              </a:lnSpc>
              <a:buFont typeface="Wingdings" pitchFamily="1" charset="2"/>
              <a:buNone/>
            </a:pPr>
            <a:endParaRPr lang="en-US" dirty="0"/>
          </a:p>
        </p:txBody>
      </p:sp>
      <p:pic>
        <p:nvPicPr>
          <p:cNvPr id="14340" name="Picture 4" descr="220px-Gottliebdaiml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1778000" cy="2462213"/>
          </a:xfrm>
          <a:prstGeom prst="rect">
            <a:avLst/>
          </a:prstGeom>
          <a:noFill/>
        </p:spPr>
      </p:pic>
      <p:pic>
        <p:nvPicPr>
          <p:cNvPr id="14341" name="Picture 5" descr="Gottlieb_Daimler_motorcycle_58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371600"/>
            <a:ext cx="2362200" cy="2514600"/>
          </a:xfrm>
          <a:prstGeom prst="rect">
            <a:avLst/>
          </a:prstGeom>
          <a:noFill/>
        </p:spPr>
      </p:pic>
      <p:pic>
        <p:nvPicPr>
          <p:cNvPr id="14342" name="Picture 6" descr="rudolf dies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038600"/>
            <a:ext cx="3619500" cy="254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Science and Industry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1447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Ferdinand von Zeppelin = </a:t>
            </a:r>
            <a:r>
              <a:rPr lang="en-US" dirty="0" smtClean="0">
                <a:solidFill>
                  <a:schemeClr val="tx1"/>
                </a:solidFill>
              </a:rPr>
              <a:t>blimp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Wilbur &amp; Orville Wright = first successful flight of a motorized plane</a:t>
            </a:r>
          </a:p>
        </p:txBody>
      </p:sp>
      <p:pic>
        <p:nvPicPr>
          <p:cNvPr id="26628" name="Picture 4" descr="dirig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97619">
            <a:off x="2114423" y="4431435"/>
            <a:ext cx="3124200" cy="2074863"/>
          </a:xfrm>
          <a:prstGeom prst="rect">
            <a:avLst/>
          </a:prstGeom>
          <a:noFill/>
        </p:spPr>
      </p:pic>
      <p:pic>
        <p:nvPicPr>
          <p:cNvPr id="26629" name="Picture 5" descr="zeppe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4503">
            <a:off x="395355" y="2830925"/>
            <a:ext cx="2293938" cy="2362200"/>
          </a:xfrm>
          <a:prstGeom prst="rect">
            <a:avLst/>
          </a:prstGeom>
          <a:noFill/>
        </p:spPr>
      </p:pic>
      <p:pic>
        <p:nvPicPr>
          <p:cNvPr id="26630" name="Picture 6" descr="Wright-Brothers-Airplane-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0234">
            <a:off x="5676006" y="4049722"/>
            <a:ext cx="3086100" cy="2225675"/>
          </a:xfrm>
          <a:prstGeom prst="rect">
            <a:avLst/>
          </a:prstGeom>
          <a:noFill/>
        </p:spPr>
      </p:pic>
      <p:pic>
        <p:nvPicPr>
          <p:cNvPr id="26631" name="Picture 7" descr="wright bros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2827">
            <a:off x="5045632" y="2485775"/>
            <a:ext cx="1752600" cy="2286000"/>
          </a:xfrm>
          <a:prstGeom prst="rect">
            <a:avLst/>
          </a:prstGeom>
          <a:noFill/>
        </p:spPr>
      </p:pic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505200" y="22860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457200" y="1828800"/>
            <a:ext cx="533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685800"/>
          </a:xfrm>
        </p:spPr>
        <p:txBody>
          <a:bodyPr/>
          <a:lstStyle/>
          <a:p>
            <a:r>
              <a:rPr lang="en-US" dirty="0" smtClean="0"/>
              <a:t>Society Before </a:t>
            </a:r>
            <a:r>
              <a:rPr lang="en-US" dirty="0"/>
              <a:t>the Industrial Revolution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2133600"/>
            <a:ext cx="4803648" cy="3965448"/>
          </a:xfrm>
        </p:spPr>
        <p:txBody>
          <a:bodyPr/>
          <a:lstStyle/>
          <a:p>
            <a:r>
              <a:rPr lang="en-US" dirty="0"/>
              <a:t>Position in life determined at birth; no social mobility</a:t>
            </a:r>
          </a:p>
          <a:p>
            <a:r>
              <a:rPr lang="en-US" dirty="0"/>
              <a:t>Industrial revolution changed that</a:t>
            </a:r>
          </a:p>
          <a:p>
            <a:r>
              <a:rPr lang="en-US" dirty="0"/>
              <a:t>Talents and abilities brought money and success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705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648200" y="2590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Beginnings of Change:</a:t>
            </a:r>
            <a:br>
              <a:rPr lang="en-US" sz="2800" dirty="0" smtClean="0"/>
            </a:br>
            <a:r>
              <a:rPr lang="en-US" sz="2800" dirty="0" smtClean="0"/>
              <a:t>Shift </a:t>
            </a:r>
            <a:r>
              <a:rPr lang="en-US" sz="2800" dirty="0"/>
              <a:t>from Country to City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724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Simultaneously = there was a series of new agricultural innovations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Lighter plows, selective animal breeding, crop rotation, higher-yielding seeds, etc.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Increased output, lowered food prices, and required less farmers</a:t>
            </a:r>
          </a:p>
          <a:p>
            <a:r>
              <a:rPr lang="en-US" dirty="0" smtClean="0"/>
              <a:t>Many </a:t>
            </a:r>
            <a:r>
              <a:rPr lang="en-US" dirty="0"/>
              <a:t>farmers were forced to move to towns/cities to find </a:t>
            </a:r>
            <a:r>
              <a:rPr lang="en-US" dirty="0" smtClean="0"/>
              <a:t>work</a:t>
            </a:r>
            <a:endParaRPr lang="en-US" dirty="0"/>
          </a:p>
        </p:txBody>
      </p:sp>
      <p:pic>
        <p:nvPicPr>
          <p:cNvPr id="13317" name="Picture 5" descr="agriculture_england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66712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Declining British Aristocracy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676400"/>
            <a:ext cx="4614672" cy="44226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Landowning aristocrats, on an </a:t>
            </a:r>
            <a:r>
              <a:rPr lang="en-US" u="sng" dirty="0" smtClean="0"/>
              <a:t>individual</a:t>
            </a:r>
            <a:r>
              <a:rPr lang="en-US" dirty="0" smtClean="0"/>
              <a:t> basis did not suffer due to the Industrial Revolution</a:t>
            </a:r>
          </a:p>
          <a:p>
            <a:r>
              <a:rPr lang="en-US" dirty="0" smtClean="0"/>
              <a:t>The aristocracy, as a </a:t>
            </a:r>
            <a:r>
              <a:rPr lang="en-US" u="sng" dirty="0" smtClean="0"/>
              <a:t>class</a:t>
            </a:r>
            <a:r>
              <a:rPr lang="en-US" dirty="0" smtClean="0"/>
              <a:t>, declined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Declining political power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Urban wealth became more important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Land ownership no longer the basis of wealth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97899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the Middle Class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527048"/>
            <a:ext cx="4727448" cy="47975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Middle class = benefited the most from industrialization</a:t>
            </a:r>
          </a:p>
          <a:p>
            <a:r>
              <a:rPr lang="en-US" dirty="0" smtClean="0"/>
              <a:t>Size</a:t>
            </a:r>
            <a:r>
              <a:rPr lang="en-US" dirty="0"/>
              <a:t>, power, and wealth of the middle class </a:t>
            </a:r>
            <a:r>
              <a:rPr lang="en-US" dirty="0" smtClean="0"/>
              <a:t>increased</a:t>
            </a:r>
          </a:p>
          <a:p>
            <a:r>
              <a:rPr lang="en-US" dirty="0" smtClean="0"/>
              <a:t>Upper levels = factory and mine owners, bankers, merchants</a:t>
            </a:r>
          </a:p>
          <a:p>
            <a:r>
              <a:rPr lang="en-US" dirty="0" smtClean="0"/>
              <a:t>Middle levels = smaller businessmen, doctors, lawyers, engineers, teachers, journalists, scientists, other professionals</a:t>
            </a:r>
          </a:p>
          <a:p>
            <a:r>
              <a:rPr lang="en-US" dirty="0" smtClean="0"/>
              <a:t>Lower levels = clerks, salespeople, bank tellers, secretaries, hotel staff, police officers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and Beliefs of the Middle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0" y="1527048"/>
            <a:ext cx="5562600" cy="50261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Political values: constitutional government, private property, free trade, social reforms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Major social reforms in areas of: education, healthcare, prison reform, and sanitation</a:t>
            </a:r>
          </a:p>
          <a:p>
            <a:r>
              <a:rPr lang="en-US" dirty="0" smtClean="0"/>
              <a:t>Cultural values: hard work, thrift, cleanliness, strict morality</a:t>
            </a:r>
          </a:p>
          <a:p>
            <a:r>
              <a:rPr lang="en-US" dirty="0" smtClean="0"/>
              <a:t>“Respectability” = combined ideas of social status and virtuous behavior</a:t>
            </a:r>
          </a:p>
          <a:p>
            <a:r>
              <a:rPr lang="en-US" dirty="0" smtClean="0"/>
              <a:t>Believed education and hard work were the keys to success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Individuals = responsible for their own destiny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poor are poor because of their own misconduct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Class Lifestyles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800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Men and women = different roles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Men at work and women at </a:t>
            </a:r>
            <a:r>
              <a:rPr lang="en-US" sz="2800" dirty="0" smtClean="0"/>
              <a:t>home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Women’s roles at home: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Homemakers, mothers, wives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Create an “emotional haven” at home for their men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Moral center of the family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“Managers of consumption” = shoppers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Teach “respectability”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0000"/>
            <a:ext cx="2119313" cy="240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</a:t>
            </a:r>
            <a:r>
              <a:rPr lang="en-US" dirty="0"/>
              <a:t>Class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828800"/>
            <a:ext cx="4343400" cy="4343400"/>
          </a:xfrm>
        </p:spPr>
        <p:txBody>
          <a:bodyPr/>
          <a:lstStyle/>
          <a:p>
            <a:r>
              <a:rPr lang="en-US" dirty="0"/>
              <a:t>Grew in </a:t>
            </a:r>
            <a:r>
              <a:rPr lang="en-US" dirty="0" smtClean="0"/>
              <a:t>numbers</a:t>
            </a:r>
          </a:p>
          <a:p>
            <a:r>
              <a:rPr lang="en-US" dirty="0" smtClean="0"/>
              <a:t>Few (if any) luxuries</a:t>
            </a:r>
          </a:p>
          <a:p>
            <a:r>
              <a:rPr lang="en-US" dirty="0" smtClean="0"/>
              <a:t>Worked </a:t>
            </a:r>
            <a:r>
              <a:rPr lang="en-US" dirty="0"/>
              <a:t>in </a:t>
            </a:r>
            <a:r>
              <a:rPr lang="en-US" dirty="0" smtClean="0"/>
              <a:t>factories</a:t>
            </a:r>
            <a:endParaRPr lang="en-US" dirty="0"/>
          </a:p>
          <a:p>
            <a:r>
              <a:rPr lang="en-US" dirty="0"/>
              <a:t>Dangerous work </a:t>
            </a:r>
            <a:r>
              <a:rPr lang="en-US" dirty="0" smtClean="0"/>
              <a:t>in the factories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had to work multiple machines as fast as possible</a:t>
            </a:r>
          </a:p>
        </p:txBody>
      </p:sp>
      <p:pic>
        <p:nvPicPr>
          <p:cNvPr id="5" name="Picture 6" descr="IndustrialRevolutionWor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733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</a:t>
            </a:r>
            <a:r>
              <a:rPr lang="en-US" dirty="0"/>
              <a:t>Class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8768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Accidents very common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no workers’ compensation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Monotonous work; noisy; heavy machines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Strict work schedules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10-14 hours a day in unventilated rooms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Diseases like pneumonia and tuberculosis = common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Wages extremely low -- even lower for women and children</a:t>
            </a:r>
          </a:p>
        </p:txBody>
      </p:sp>
      <p:pic>
        <p:nvPicPr>
          <p:cNvPr id="5" name="Picture 4" descr="rivera_dia_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810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Class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828800"/>
            <a:ext cx="4572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All members of the family worked in factories -- even children as young as 6</a:t>
            </a:r>
          </a:p>
          <a:p>
            <a:pPr>
              <a:lnSpc>
                <a:spcPct val="90000"/>
              </a:lnSpc>
            </a:pPr>
            <a:r>
              <a:rPr lang="en-US" dirty="0"/>
              <a:t>Children = 12-hour shifts; sometimes through the night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Often became crippled or ill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No school</a:t>
            </a:r>
          </a:p>
        </p:txBody>
      </p:sp>
      <p:pic>
        <p:nvPicPr>
          <p:cNvPr id="22533" name="Picture 5" descr="smallm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810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Class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724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Women worked as well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Some women </a:t>
            </a:r>
            <a:r>
              <a:rPr lang="en-US" dirty="0"/>
              <a:t>enjoyed the sense of independence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made money </a:t>
            </a:r>
            <a:r>
              <a:rPr lang="en-US" dirty="0" smtClean="0"/>
              <a:t>and </a:t>
            </a:r>
            <a:r>
              <a:rPr lang="en-US" dirty="0"/>
              <a:t>friends </a:t>
            </a:r>
            <a:r>
              <a:rPr lang="en-US" dirty="0" smtClean="0"/>
              <a:t>(called “mill </a:t>
            </a:r>
            <a:r>
              <a:rPr lang="en-US" dirty="0"/>
              <a:t>girls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23556" name="Picture 4" descr="250px-Industrial_rev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4290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Working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343400" cy="47213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Lived in overcrowded, smoky cities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Lived in crowded, cold apartments near the factories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Whole families lived in 1 or 2 rooms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Human and industrial waste contaminated water supplies and spread disease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Few public services, such as sanitation</a:t>
            </a:r>
          </a:p>
        </p:txBody>
      </p:sp>
      <p:pic>
        <p:nvPicPr>
          <p:cNvPr id="4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733800"/>
            <a:ext cx="1905000" cy="2819400"/>
          </a:xfrm>
          <a:prstGeom prst="rect">
            <a:avLst/>
          </a:prstGeom>
          <a:noFill/>
        </p:spPr>
      </p:pic>
      <p:pic>
        <p:nvPicPr>
          <p:cNvPr id="5" name="Picture 2" descr="vs_18_05_coalbrookd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19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7338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Protest: Workers </a:t>
            </a:r>
            <a:r>
              <a:rPr lang="en-US" dirty="0"/>
              <a:t>Unite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76400"/>
            <a:ext cx="48006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Workers began to complain and demand better working conditions</a:t>
            </a:r>
          </a:p>
          <a:p>
            <a:pPr>
              <a:lnSpc>
                <a:spcPct val="90000"/>
              </a:lnSpc>
            </a:pPr>
            <a:r>
              <a:rPr lang="en-US" dirty="0"/>
              <a:t>Knew they were stronger as a group than as individuals</a:t>
            </a:r>
          </a:p>
          <a:p>
            <a:pPr>
              <a:lnSpc>
                <a:spcPct val="90000"/>
              </a:lnSpc>
            </a:pPr>
            <a:r>
              <a:rPr lang="en-US" b="1" u="sng" dirty="0"/>
              <a:t>Labor unions</a:t>
            </a:r>
            <a:r>
              <a:rPr lang="en-US" dirty="0"/>
              <a:t> = organizations of workers </a:t>
            </a:r>
            <a:r>
              <a:rPr lang="en-US" dirty="0" smtClean="0"/>
              <a:t>created </a:t>
            </a:r>
            <a:r>
              <a:rPr lang="en-US" dirty="0"/>
              <a:t>to pressure business owners to improve working conditions and </a:t>
            </a:r>
            <a:r>
              <a:rPr lang="en-US" dirty="0" smtClean="0"/>
              <a:t>wages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Not around until 1924 when trade unions were legalized</a:t>
            </a:r>
            <a:endParaRPr lang="en-US" dirty="0"/>
          </a:p>
        </p:txBody>
      </p:sp>
      <p:pic>
        <p:nvPicPr>
          <p:cNvPr id="24580" name="Picture 4" descr="strikers-in-the-1920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42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676400"/>
            <a:ext cx="5224272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Between 1400 and 1800 = rapid population growth worldwide</a:t>
            </a:r>
          </a:p>
          <a:p>
            <a:r>
              <a:rPr lang="en-US" dirty="0" smtClean="0"/>
              <a:t>As a result of this growth = global energy crisis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Wood and charcoal = became scarce</a:t>
            </a:r>
          </a:p>
          <a:p>
            <a:r>
              <a:rPr lang="en-US" dirty="0" smtClean="0"/>
              <a:t>Industrial Revolution = response to this dilemma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fuels discovered and used = coal, oil, and natural gas</a:t>
            </a:r>
            <a:endParaRPr lang="en-US" dirty="0" smtClean="0"/>
          </a:p>
          <a:p>
            <a:r>
              <a:rPr lang="en-US" dirty="0" smtClean="0"/>
              <a:t>Discovery of new fuels led to: increased output and increased rate of technological innovation</a:t>
            </a:r>
          </a:p>
        </p:txBody>
      </p:sp>
      <p:pic>
        <p:nvPicPr>
          <p:cNvPr id="4" name="Picture 5" descr="IN0060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2895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Protest: Workers Unite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0"/>
            <a:ext cx="4191000" cy="4492752"/>
          </a:xfrm>
        </p:spPr>
        <p:txBody>
          <a:bodyPr>
            <a:normAutofit/>
          </a:bodyPr>
          <a:lstStyle/>
          <a:p>
            <a:r>
              <a:rPr lang="en-US" dirty="0" smtClean="0"/>
              <a:t>Union tactics included: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Nationwide organization and cooperation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Strikes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Collective bargaining = union leaders and employers meet together to discuss problems and reach an </a:t>
            </a:r>
            <a:r>
              <a:rPr lang="en-US" dirty="0" smtClean="0">
                <a:solidFill>
                  <a:schemeClr val="tx1"/>
                </a:solidFill>
              </a:rPr>
              <a:t>agreement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Threat of violence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698875" cy="2441575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14800"/>
            <a:ext cx="2371725" cy="242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Protest: Workers Unite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workers joined self-help groups or other types of “friendly societies”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Paid dues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Benefits: Insurance against sickness, a decent funeral, a social life with people sharing common problems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Protest: Karl Marx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51816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Marx viewed industrial capitalism as an unstable system that was doomed to collapse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Would collapse in a revolutionary upheaval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would create a classless socialist society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Would forever end the conflict between rich and poor</a:t>
            </a:r>
            <a:endParaRPr lang="en-US" dirty="0" smtClean="0"/>
          </a:p>
          <a:p>
            <a:r>
              <a:rPr lang="en-US" dirty="0" smtClean="0"/>
              <a:t>This idea inspired socialist movements of workers and intellectuals throughout Europe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Created socialist political parties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Contested elections and agitated for reform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Sometimes plotted revolution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247475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62400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Protest: Improving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Improvements during the 2</a:t>
            </a:r>
            <a:r>
              <a:rPr lang="en-US" baseline="30000" dirty="0" smtClean="0"/>
              <a:t>nd</a:t>
            </a:r>
            <a:r>
              <a:rPr lang="en-US" dirty="0" smtClean="0"/>
              <a:t> half of the 1800s led the working-class movement away from revolution: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Wages rose under pressure from unions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Cheap imported food improved working-class diets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Infant mortality rates fell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Shops and chain stores catering to the working class multiplied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 male workers gradually earned the right to vote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Child labor abolished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Factory conditions regulated and improved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System of relief for the unemployed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Sanitation reform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Europe?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5715000" cy="4797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Europe’s internal developed favored innovation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Small, highly competitive states encouraged economic and technological progress</a:t>
            </a:r>
          </a:p>
          <a:p>
            <a:r>
              <a:rPr lang="en-US" dirty="0" smtClean="0"/>
              <a:t>Newness of European states and their monarchs’ need for revenue in the absence of effective tax systems = led leaders into alliances with their merchant classes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Merchants granted certain privileges in exchange for loans to the government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Merchants granted freedom from state control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Governments promoted commerce, science, and innovation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81200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Europe?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0" y="1527048"/>
            <a:ext cx="5452872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Europe had widespread contact with culturally diverse peoples </a:t>
            </a:r>
            <a:r>
              <a:rPr lang="en-US" dirty="0" smtClean="0">
                <a:sym typeface="Wingdings" pitchFamily="2" charset="2"/>
              </a:rPr>
              <a:t> generated global exchange and innovation</a:t>
            </a:r>
          </a:p>
          <a:p>
            <a:r>
              <a:rPr lang="en-US" dirty="0" smtClean="0">
                <a:sym typeface="Wingdings" pitchFamily="2" charset="2"/>
              </a:rPr>
              <a:t>Competition from desirable, high-quality foreign products stimulated industrialization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Europeans wanted to make these goods themselves</a:t>
            </a:r>
          </a:p>
          <a:p>
            <a:r>
              <a:rPr lang="en-US" dirty="0" smtClean="0">
                <a:sym typeface="Wingdings" pitchFamily="2" charset="2"/>
              </a:rPr>
              <a:t>Colonies in the Americas gave to Europeans: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Markets to buy products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Food, raw materials, and silver to feed and fund people and companies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2819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838200"/>
          </a:xfrm>
        </p:spPr>
        <p:txBody>
          <a:bodyPr/>
          <a:lstStyle/>
          <a:p>
            <a:r>
              <a:rPr lang="en-US" dirty="0" smtClean="0"/>
              <a:t>Why Great Britain?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527048"/>
            <a:ext cx="4879848" cy="4797552"/>
          </a:xfrm>
        </p:spPr>
        <p:txBody>
          <a:bodyPr>
            <a:normAutofit fontScale="92500"/>
          </a:bodyPr>
          <a:lstStyle/>
          <a:p>
            <a:r>
              <a:rPr lang="en-US" dirty="0"/>
              <a:t>Many wealthy British aristocrats had </a:t>
            </a:r>
            <a:r>
              <a:rPr lang="en-US" b="1" u="sng" dirty="0"/>
              <a:t>capital</a:t>
            </a:r>
            <a:r>
              <a:rPr lang="en-US" b="1" dirty="0"/>
              <a:t> = money to invest in labor, machines, and raw materials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Had become wealthy as a result of Trans-Atlantic trade and colonies</a:t>
            </a:r>
          </a:p>
          <a:p>
            <a:r>
              <a:rPr lang="en-US" dirty="0"/>
              <a:t>Natural resources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iron and coal</a:t>
            </a:r>
          </a:p>
          <a:p>
            <a:r>
              <a:rPr lang="en-US" dirty="0"/>
              <a:t>Harbors &amp; rivers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for transportation, as well as power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2895600" cy="393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Why Great Britain?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527048"/>
            <a:ext cx="5562600" cy="47975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Large labor </a:t>
            </a:r>
            <a:r>
              <a:rPr lang="en-US" dirty="0" smtClean="0"/>
              <a:t>supply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Better farming = more food = more people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Farms needed fewer workers = more men for factories in the cities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Religious toleration in Britain welcomed skilled workers of all faiths</a:t>
            </a:r>
            <a:endParaRPr lang="en-US" dirty="0" smtClean="0"/>
          </a:p>
          <a:p>
            <a:r>
              <a:rPr lang="en-US" dirty="0" smtClean="0"/>
              <a:t>British government favored businessmen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Passed tariffs to keep out cheap foreign products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Laws made it easy to form companies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Forbid workers’ unions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Built roads and canals to create a strong internal market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Patent laws protected inventors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0479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Great Britain?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8737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Scientific Revolution in England = focused on observation, experiment, measurements, mechanical devices, and practical applications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Created close working relationships between scientists, inventors (mostly craftsmen), and entrepreneurs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Accidents” of geography and history: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England’s island location protected it from invasions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violent revolutions rocked </a:t>
            </a:r>
            <a:r>
              <a:rPr lang="en-US" dirty="0" smtClean="0">
                <a:solidFill>
                  <a:schemeClr val="tx1"/>
                </a:solidFill>
              </a:rPr>
              <a:t>England</a:t>
            </a:r>
          </a:p>
          <a:p>
            <a:r>
              <a:rPr lang="en-US" dirty="0" smtClean="0"/>
              <a:t>Natural Resources like Iron Ore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91000"/>
            <a:ext cx="2857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2133599" cy="29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Growing Textile Industry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5105400" cy="4419600"/>
          </a:xfrm>
        </p:spPr>
        <p:txBody>
          <a:bodyPr/>
          <a:lstStyle/>
          <a:p>
            <a:r>
              <a:rPr lang="en-US" dirty="0"/>
              <a:t>Flying Shuttle = didn’t have to push shuttle back &amp; forth across loom anymore; could just pull a cord and it would “fly”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wider fabrics now woven at a faster pace</a:t>
            </a:r>
          </a:p>
          <a:p>
            <a:r>
              <a:rPr lang="en-US" dirty="0"/>
              <a:t>Spinning Jenny = could spin more threads at a time</a:t>
            </a:r>
          </a:p>
        </p:txBody>
      </p:sp>
      <p:pic>
        <p:nvPicPr>
          <p:cNvPr id="16389" name="Picture 5" descr="Flying Shuttle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2590800" cy="2312988"/>
          </a:xfrm>
          <a:prstGeom prst="rect">
            <a:avLst/>
          </a:prstGeom>
          <a:noFill/>
        </p:spPr>
      </p:pic>
      <p:pic>
        <p:nvPicPr>
          <p:cNvPr id="16391" name="Picture 7" descr="spinningjenny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86200"/>
            <a:ext cx="3581400" cy="2362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4648200" y="22098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14800" y="5029200"/>
            <a:ext cx="1752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4339</TotalTime>
  <Words>1446</Words>
  <Application>Microsoft Office PowerPoint</Application>
  <PresentationFormat>On-screen Show (4:3)</PresentationFormat>
  <Paragraphs>178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Revolutions of Industrialization 1750-1900</vt:lpstr>
      <vt:lpstr>The Beginnings of Change: Shift from Country to City</vt:lpstr>
      <vt:lpstr>Explaining the Industrial Revolution</vt:lpstr>
      <vt:lpstr>Why Europe?</vt:lpstr>
      <vt:lpstr>Why Europe?</vt:lpstr>
      <vt:lpstr>Why Great Britain?</vt:lpstr>
      <vt:lpstr>Why Great Britain?</vt:lpstr>
      <vt:lpstr>Why Great Britain?</vt:lpstr>
      <vt:lpstr>Growing Textile Industry</vt:lpstr>
      <vt:lpstr>Growing Textile Industry</vt:lpstr>
      <vt:lpstr>Growing Textile Industry</vt:lpstr>
      <vt:lpstr>The Factory System</vt:lpstr>
      <vt:lpstr>The Factory System</vt:lpstr>
      <vt:lpstr>Industrial Developments</vt:lpstr>
      <vt:lpstr>Science and Industry</vt:lpstr>
      <vt:lpstr>Science and Industry</vt:lpstr>
      <vt:lpstr>Science and Industry</vt:lpstr>
      <vt:lpstr>Science and Industry</vt:lpstr>
      <vt:lpstr>Society Before the Industrial Revolution</vt:lpstr>
      <vt:lpstr>The Declining British Aristocracy</vt:lpstr>
      <vt:lpstr>The Rise of the Middle Class</vt:lpstr>
      <vt:lpstr>Values and Beliefs of the Middle Class</vt:lpstr>
      <vt:lpstr>Middle Class Lifestyles</vt:lpstr>
      <vt:lpstr>The Working Class</vt:lpstr>
      <vt:lpstr>The Working Class</vt:lpstr>
      <vt:lpstr>The Working Class</vt:lpstr>
      <vt:lpstr>The Working Class</vt:lpstr>
      <vt:lpstr>The Working Class</vt:lpstr>
      <vt:lpstr>Social Protest: Workers Unite</vt:lpstr>
      <vt:lpstr>Social Protest: Workers Unite</vt:lpstr>
      <vt:lpstr>Social Protest: Workers Unite</vt:lpstr>
      <vt:lpstr>Social Protest: Karl Marx</vt:lpstr>
      <vt:lpstr>Social Protest: Improving Conditions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of Industrialization 1750-1914</dc:title>
  <dc:creator>GSCS</dc:creator>
  <cp:lastModifiedBy>Teacher</cp:lastModifiedBy>
  <cp:revision>35</cp:revision>
  <dcterms:created xsi:type="dcterms:W3CDTF">2012-02-13T14:24:53Z</dcterms:created>
  <dcterms:modified xsi:type="dcterms:W3CDTF">2016-03-21T13:17:17Z</dcterms:modified>
</cp:coreProperties>
</file>