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89001"/>
            <a:ext cx="7086600" cy="2376714"/>
          </a:xfrm>
        </p:spPr>
        <p:txBody>
          <a:bodyPr/>
          <a:lstStyle/>
          <a:p>
            <a:r>
              <a:rPr lang="en-US" dirty="0" smtClean="0"/>
              <a:t>Independence and Development in the Global South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3000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664363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86506"/>
          </a:xfrm>
        </p:spPr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72" y="1614714"/>
            <a:ext cx="4698999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Gandhi’s platform:</a:t>
            </a:r>
          </a:p>
          <a:p>
            <a:pPr lvl="1"/>
            <a:r>
              <a:rPr lang="en-US" sz="2400" dirty="0" smtClean="0"/>
              <a:t>Sought the moral transformation of individuals</a:t>
            </a:r>
          </a:p>
          <a:p>
            <a:pPr lvl="1"/>
            <a:r>
              <a:rPr lang="en-US" sz="2400" dirty="0" smtClean="0"/>
              <a:t>Worked to raise the status of India’s untouchables</a:t>
            </a:r>
          </a:p>
          <a:p>
            <a:pPr lvl="1"/>
            <a:r>
              <a:rPr lang="en-US" sz="2400" dirty="0" smtClean="0"/>
              <a:t>Opposed a modern industrial framework for India</a:t>
            </a:r>
          </a:p>
          <a:p>
            <a:pPr lvl="1"/>
            <a:r>
              <a:rPr lang="en-US" sz="2400" dirty="0" smtClean="0"/>
              <a:t>Wanted a society of harmonious and self-sufficient villages drawing on ancient Indian principles of duty and morality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2571" y="1814285"/>
            <a:ext cx="3646715" cy="4263572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691291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0" y="274638"/>
            <a:ext cx="8617856" cy="850220"/>
          </a:xfrm>
        </p:spPr>
        <p:txBody>
          <a:bodyPr/>
          <a:lstStyle/>
          <a:p>
            <a:r>
              <a:rPr lang="en-US" sz="4200" dirty="0" smtClean="0"/>
              <a:t>Divisions and Conflict within the INC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430" y="1342571"/>
            <a:ext cx="5696856" cy="51525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Many </a:t>
            </a:r>
            <a:r>
              <a:rPr lang="en-US" u="sng" dirty="0" smtClean="0"/>
              <a:t>did </a:t>
            </a:r>
            <a:r>
              <a:rPr lang="en-US" dirty="0" smtClean="0"/>
              <a:t> believe science, technology, and industry were essential to India’s future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Like Gandhi’s chief lieutenant = Jawaharlal Nehru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Not everyone embraced nonviolence </a:t>
            </a:r>
            <a:r>
              <a:rPr lang="en-US" dirty="0" smtClean="0">
                <a:sym typeface="Wingdings"/>
              </a:rPr>
              <a:t> existence of Hindu militant groups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/>
              </a:rPr>
              <a:t>Not everyone wanted an “inclusive” India  some Hindu groups expressed hatred of Muslims and wanted India to be a Hindu nation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/>
              </a:rPr>
              <a:t>Many believed focus on the position of women and untouchables distracted from the main goal of independence from Britain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/>
              </a:rPr>
              <a:t>Some favored participation in British-sponsored legislative bodies without complete independence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430" y="1342570"/>
            <a:ext cx="2921000" cy="51525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050143" y="2286000"/>
            <a:ext cx="165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87768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274638"/>
            <a:ext cx="8672285" cy="813934"/>
          </a:xfrm>
        </p:spPr>
        <p:txBody>
          <a:bodyPr/>
          <a:lstStyle/>
          <a:p>
            <a:r>
              <a:rPr lang="en-US" sz="4200" dirty="0" smtClean="0"/>
              <a:t>Divisions and Conflict within the INC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7" y="1124858"/>
            <a:ext cx="5134428" cy="5297713"/>
          </a:xfrm>
        </p:spPr>
        <p:txBody>
          <a:bodyPr>
            <a:noAutofit/>
          </a:bodyPr>
          <a:lstStyle/>
          <a:p>
            <a:r>
              <a:rPr lang="en-US" sz="2300" dirty="0" smtClean="0"/>
              <a:t>Most serious threat to a unified movement = divide between the Hindu and Muslim populations</a:t>
            </a:r>
          </a:p>
          <a:p>
            <a:r>
              <a:rPr lang="en-US" sz="2300" dirty="0" smtClean="0"/>
              <a:t>1906 = formation of the All-India Muslim League</a:t>
            </a:r>
          </a:p>
          <a:p>
            <a:pPr lvl="1"/>
            <a:r>
              <a:rPr lang="en-US" sz="2300" dirty="0" smtClean="0"/>
              <a:t>Feared domination by the Hindu majority</a:t>
            </a:r>
          </a:p>
          <a:p>
            <a:r>
              <a:rPr lang="en-US" sz="2300" dirty="0" smtClean="0"/>
              <a:t>Muslim League argued that the parts of India that had a Muslim majority should have a separate political status</a:t>
            </a:r>
          </a:p>
          <a:p>
            <a:pPr lvl="1"/>
            <a:r>
              <a:rPr lang="en-US" sz="2300" dirty="0" smtClean="0"/>
              <a:t>Wanted to call it Pakistan = “land of the pure”</a:t>
            </a:r>
            <a:endParaRPr lang="en-US" sz="2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7715" y="1288143"/>
            <a:ext cx="3394527" cy="4662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7715" y="5950857"/>
            <a:ext cx="339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Members of the All-India Muslim League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36085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86506"/>
          </a:xfrm>
        </p:spPr>
        <p:txBody>
          <a:bodyPr/>
          <a:lstStyle/>
          <a:p>
            <a:r>
              <a:rPr lang="en-US" dirty="0" smtClean="0"/>
              <a:t>The Partition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3" y="1487714"/>
            <a:ext cx="4699000" cy="4989286"/>
          </a:xfrm>
        </p:spPr>
        <p:txBody>
          <a:bodyPr>
            <a:normAutofit/>
          </a:bodyPr>
          <a:lstStyle/>
          <a:p>
            <a:r>
              <a:rPr lang="en-US" dirty="0" smtClean="0"/>
              <a:t>Gandhi and the INC agreed to partition India when the British declared their intention to leave after WWII</a:t>
            </a:r>
          </a:p>
          <a:p>
            <a:r>
              <a:rPr lang="en-US" dirty="0" smtClean="0"/>
              <a:t>1947 = colonial India became independent as two separate nations</a:t>
            </a:r>
          </a:p>
          <a:p>
            <a:pPr lvl="1"/>
            <a:r>
              <a:rPr lang="en-US" sz="2400" dirty="0" smtClean="0"/>
              <a:t>Hindu India</a:t>
            </a:r>
          </a:p>
          <a:p>
            <a:pPr lvl="1"/>
            <a:r>
              <a:rPr lang="en-US" sz="2400" dirty="0" smtClean="0"/>
              <a:t>Muslim Pakistan (divided into West and East Pakistan)</a:t>
            </a:r>
            <a:endParaRPr lang="en-US" sz="2400" dirty="0"/>
          </a:p>
        </p:txBody>
      </p:sp>
      <p:pic>
        <p:nvPicPr>
          <p:cNvPr id="4" name="Picture 2" descr="map_23_p1089_ind_brit_sas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0321" y="1487714"/>
            <a:ext cx="3871821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3532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50220"/>
          </a:xfrm>
        </p:spPr>
        <p:txBody>
          <a:bodyPr/>
          <a:lstStyle/>
          <a:p>
            <a:r>
              <a:rPr lang="en-US" dirty="0" smtClean="0"/>
              <a:t>The Partition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9" y="1451429"/>
            <a:ext cx="4844142" cy="5098141"/>
          </a:xfrm>
        </p:spPr>
        <p:txBody>
          <a:bodyPr>
            <a:noAutofit/>
          </a:bodyPr>
          <a:lstStyle/>
          <a:p>
            <a:r>
              <a:rPr lang="en-US" sz="2600" dirty="0" smtClean="0"/>
              <a:t>Partition of India accompanied by severe violence:</a:t>
            </a:r>
          </a:p>
          <a:p>
            <a:pPr lvl="1"/>
            <a:r>
              <a:rPr lang="en-US" sz="2600" dirty="0" smtClean="0"/>
              <a:t>1 million people or more died in the communal violence</a:t>
            </a:r>
          </a:p>
          <a:p>
            <a:pPr lvl="1"/>
            <a:r>
              <a:rPr lang="en-US" sz="2600" dirty="0" smtClean="0"/>
              <a:t>About 12 million refugees moved from one country to another to be with their religious allies</a:t>
            </a:r>
          </a:p>
          <a:p>
            <a:pPr lvl="1"/>
            <a:r>
              <a:rPr lang="en-US" sz="2600" dirty="0" smtClean="0"/>
              <a:t>1948 = Gandhi was assassinated by a Hindu extremist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2571" y="1451429"/>
            <a:ext cx="3592286" cy="4426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2571" y="5878286"/>
            <a:ext cx="359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Gandhi’s Funeral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501709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32520" cy="840931"/>
          </a:xfrm>
        </p:spPr>
        <p:txBody>
          <a:bodyPr/>
          <a:lstStyle/>
          <a:p>
            <a:r>
              <a:rPr lang="en-US" sz="4600" dirty="0" smtClean="0"/>
              <a:t>Ending Apartheid in South Africa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904" y="1115568"/>
            <a:ext cx="5093208" cy="5468112"/>
          </a:xfrm>
        </p:spPr>
        <p:txBody>
          <a:bodyPr>
            <a:noAutofit/>
          </a:bodyPr>
          <a:lstStyle/>
          <a:p>
            <a:r>
              <a:rPr lang="en-US" sz="2200" dirty="0" smtClean="0"/>
              <a:t>Freedom struggle in South Africa = against an internal opponent, NOT an occupying colonial power</a:t>
            </a:r>
          </a:p>
          <a:p>
            <a:r>
              <a:rPr lang="en-US" sz="2200" dirty="0" smtClean="0"/>
              <a:t>South Africa = independent since 1910</a:t>
            </a:r>
          </a:p>
          <a:p>
            <a:pPr lvl="1"/>
            <a:r>
              <a:rPr lang="en-US" dirty="0" smtClean="0"/>
              <a:t>Independence granted to the white settler minority</a:t>
            </a:r>
          </a:p>
          <a:p>
            <a:pPr lvl="2"/>
            <a:r>
              <a:rPr lang="en-US" sz="2200" dirty="0" smtClean="0"/>
              <a:t>Economically prominent = whites of British descent</a:t>
            </a:r>
          </a:p>
          <a:p>
            <a:pPr lvl="2"/>
            <a:r>
              <a:rPr lang="en-US" sz="2200" dirty="0" smtClean="0"/>
              <a:t>Politically dominant = Boers or Afrikaners = white descendants of early Dutch settlers from the 1600s</a:t>
            </a:r>
          </a:p>
          <a:p>
            <a:pPr lvl="1"/>
            <a:r>
              <a:rPr lang="en-US" dirty="0" smtClean="0"/>
              <a:t>Black African majority = had no political rights at all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274637"/>
            <a:ext cx="8769096" cy="831787"/>
          </a:xfrm>
        </p:spPr>
        <p:txBody>
          <a:bodyPr/>
          <a:lstStyle/>
          <a:p>
            <a:r>
              <a:rPr lang="en-US" sz="4600" dirty="0" smtClean="0"/>
              <a:t>Ending Apartheid in South Africa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52728"/>
            <a:ext cx="4425695" cy="5294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Unlike India, South Africa had developed a mature industrial economy  by the mid-1900s</a:t>
            </a:r>
          </a:p>
          <a:p>
            <a:pPr lvl="1"/>
            <a:r>
              <a:rPr lang="en-US" sz="2400" dirty="0" smtClean="0"/>
              <a:t>Black Africans dependent upon this white-controlled economy </a:t>
            </a:r>
            <a:r>
              <a:rPr lang="en-US" sz="2400" dirty="0" smtClean="0">
                <a:sym typeface="Wingdings" pitchFamily="2" charset="2"/>
              </a:rPr>
              <a:t> worked in urban industries, mines, or on white-owned farms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This dependence made them compliant with repressive actions of the colonial rulers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Only benefit = could threaten to collectively withdraw their labor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62855" y="5870448"/>
            <a:ext cx="413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Johannesburg, South Africa (1952)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" y="274637"/>
            <a:ext cx="8787384" cy="877507"/>
          </a:xfrm>
        </p:spPr>
        <p:txBody>
          <a:bodyPr/>
          <a:lstStyle/>
          <a:p>
            <a:r>
              <a:rPr lang="en-US" sz="4600" dirty="0" smtClean="0"/>
              <a:t>The African National Congress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392" y="1280160"/>
            <a:ext cx="4526280" cy="52120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African National Congress (ANC) = established in 1912</a:t>
            </a:r>
          </a:p>
          <a:p>
            <a:r>
              <a:rPr lang="en-US" dirty="0" smtClean="0"/>
              <a:t>Association of educated, professional, and middle-class Africans</a:t>
            </a:r>
          </a:p>
          <a:p>
            <a:r>
              <a:rPr lang="en-US" dirty="0" smtClean="0"/>
              <a:t>Original goal = to be accepted as “civilized men” within the existing order, NOT to overthrow it</a:t>
            </a:r>
          </a:p>
          <a:p>
            <a:r>
              <a:rPr lang="en-US" dirty="0" smtClean="0"/>
              <a:t>Pursued peaceful and moderate protest for about 40 years = petitions, multiracial conferences, representatives appealing to the authorities</a:t>
            </a:r>
          </a:p>
          <a:p>
            <a:r>
              <a:rPr lang="en-US" dirty="0" smtClean="0"/>
              <a:t>It became clear that these methods weren’t working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274637"/>
            <a:ext cx="8723376" cy="1339009"/>
          </a:xfrm>
        </p:spPr>
        <p:txBody>
          <a:bodyPr/>
          <a:lstStyle/>
          <a:p>
            <a:r>
              <a:rPr lang="en-US" dirty="0" smtClean="0"/>
              <a:t>The African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3" y="1613646"/>
            <a:ext cx="3749040" cy="4832874"/>
          </a:xfrm>
        </p:spPr>
        <p:txBody>
          <a:bodyPr>
            <a:normAutofit/>
          </a:bodyPr>
          <a:lstStyle/>
          <a:p>
            <a:r>
              <a:rPr lang="en-US" dirty="0" smtClean="0"/>
              <a:t>1950s = ANC had new and younger leadership, which included Nelson Mandela</a:t>
            </a:r>
          </a:p>
          <a:p>
            <a:r>
              <a:rPr lang="en-US" dirty="0" smtClean="0"/>
              <a:t>Broadened base of support</a:t>
            </a:r>
          </a:p>
          <a:p>
            <a:r>
              <a:rPr lang="en-US" dirty="0" smtClean="0"/>
              <a:t>Nonviolent civil disobedience = boycotts, strikes, demonstrations, burning of black African passes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1652" y="1613646"/>
            <a:ext cx="3248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847088" y="2999232"/>
            <a:ext cx="2984564" cy="9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74637"/>
            <a:ext cx="8677656" cy="1339009"/>
          </a:xfrm>
        </p:spPr>
        <p:txBody>
          <a:bodyPr/>
          <a:lstStyle/>
          <a:p>
            <a:r>
              <a:rPr lang="en-US" dirty="0" smtClean="0"/>
              <a:t>The African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1184" y="1613646"/>
            <a:ext cx="3767328" cy="4851162"/>
          </a:xfrm>
        </p:spPr>
        <p:txBody>
          <a:bodyPr>
            <a:normAutofit/>
          </a:bodyPr>
          <a:lstStyle/>
          <a:p>
            <a:r>
              <a:rPr lang="en-US" dirty="0" smtClean="0"/>
              <a:t>Responses by the South African government:</a:t>
            </a:r>
          </a:p>
          <a:p>
            <a:pPr lvl="1"/>
            <a:r>
              <a:rPr lang="en-US" dirty="0" smtClean="0"/>
              <a:t>Increased repression </a:t>
            </a:r>
            <a:r>
              <a:rPr lang="en-US" dirty="0" smtClean="0">
                <a:sym typeface="Wingdings" pitchFamily="2" charset="2"/>
              </a:rPr>
              <a:t> including shooting at unarmed demonstrators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Banned the ANC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Imprisoned ANC leaders, including Nelson Mandela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Banned all other major political parties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191" y="5596127"/>
            <a:ext cx="429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Sharpeville, South Africa (1960)</a:t>
            </a:r>
          </a:p>
          <a:p>
            <a:pPr algn="ctr"/>
            <a:r>
              <a:rPr lang="en-US" i="1" dirty="0" smtClean="0"/>
              <a:t>For 2 days, police machine-gunned unarmed crowds protesting apartheid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4649"/>
          </a:xfrm>
        </p:spPr>
        <p:txBody>
          <a:bodyPr/>
          <a:lstStyle/>
          <a:p>
            <a:r>
              <a:rPr lang="en-US" dirty="0" smtClean="0"/>
              <a:t>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5" y="1542143"/>
            <a:ext cx="4209142" cy="48259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“The Global South” = formerly labeled “third-world countries” during the Cold War </a:t>
            </a:r>
            <a:r>
              <a:rPr lang="en-US" sz="2600" dirty="0" smtClean="0">
                <a:sym typeface="Wingdings"/>
              </a:rPr>
              <a:t> now often referred to as “developing nations”</a:t>
            </a:r>
          </a:p>
          <a:p>
            <a:r>
              <a:rPr lang="en-US" sz="2600" dirty="0" smtClean="0">
                <a:sym typeface="Wingdings"/>
              </a:rPr>
              <a:t>“Decolonization” = term for the Global South’s independence from European rule</a:t>
            </a:r>
          </a:p>
        </p:txBody>
      </p:sp>
      <p:pic>
        <p:nvPicPr>
          <p:cNvPr id="5" name="Picture 2" descr="map_23_03__worlds_20th_c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6856" y="1542143"/>
            <a:ext cx="4463143" cy="48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19711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59952" cy="877507"/>
          </a:xfrm>
        </p:spPr>
        <p:txBody>
          <a:bodyPr/>
          <a:lstStyle/>
          <a:p>
            <a:r>
              <a:rPr lang="en-US" sz="4600" dirty="0" smtClean="0"/>
              <a:t>The Freedom Struggle Intensifies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3" y="1316736"/>
            <a:ext cx="4571999" cy="52029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Underground nationalist leaders turned to armed struggle</a:t>
            </a:r>
          </a:p>
          <a:p>
            <a:pPr lvl="1"/>
            <a:r>
              <a:rPr lang="en-US" dirty="0" smtClean="0"/>
              <a:t>Organized acts of sabotage and assassination; prepared for guerrilla warfare</a:t>
            </a:r>
          </a:p>
          <a:p>
            <a:r>
              <a:rPr lang="en-US" dirty="0" smtClean="0"/>
              <a:t>Black Consciousness Movement = an effort to foster pride, unity, and political awareness among South Africa’s black African majority</a:t>
            </a:r>
          </a:p>
          <a:p>
            <a:pPr lvl="1"/>
            <a:r>
              <a:rPr lang="en-US" dirty="0" smtClean="0"/>
              <a:t>Mostly made up of student groups</a:t>
            </a:r>
          </a:p>
          <a:p>
            <a:pPr lvl="1"/>
            <a:r>
              <a:rPr lang="en-US" dirty="0" smtClean="0"/>
              <a:t>1976 = explosion of protest in Soweto (outside of Johannesburg)</a:t>
            </a:r>
          </a:p>
          <a:p>
            <a:pPr lvl="2"/>
            <a:r>
              <a:rPr lang="en-US" dirty="0" smtClean="0"/>
              <a:t>Segregated and impoverished black neighborhood</a:t>
            </a:r>
          </a:p>
          <a:p>
            <a:pPr lvl="2"/>
            <a:r>
              <a:rPr lang="en-US" dirty="0" smtClean="0"/>
              <a:t>Hundreds were killed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96512" y="4553712"/>
            <a:ext cx="847344" cy="356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74637"/>
            <a:ext cx="8686800" cy="941515"/>
          </a:xfrm>
        </p:spPr>
        <p:txBody>
          <a:bodyPr/>
          <a:lstStyle/>
          <a:p>
            <a:r>
              <a:rPr lang="en-US" sz="4600" dirty="0" smtClean="0"/>
              <a:t>The Freedom Struggle Intensifies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968" y="1389888"/>
            <a:ext cx="4562856" cy="5184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Momentum from the protest in Soweto continued</a:t>
            </a:r>
          </a:p>
          <a:p>
            <a:pPr lvl="1"/>
            <a:r>
              <a:rPr lang="en-US" dirty="0" smtClean="0"/>
              <a:t>Spreading urban violence and radicalization of urban young people</a:t>
            </a:r>
          </a:p>
          <a:p>
            <a:r>
              <a:rPr lang="en-US" dirty="0" smtClean="0"/>
              <a:t>Mid-1980s = government declared a state of emergency</a:t>
            </a:r>
          </a:p>
          <a:p>
            <a:r>
              <a:rPr lang="en-US" dirty="0" smtClean="0"/>
              <a:t>1986 (to commemorate 10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Soweto uprising) = Congress of South African Trade Unions organized a mass strike involving about 2 million workers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274637"/>
            <a:ext cx="8723376" cy="767779"/>
          </a:xfrm>
        </p:spPr>
        <p:txBody>
          <a:bodyPr/>
          <a:lstStyle/>
          <a:p>
            <a:r>
              <a:rPr lang="en-US" sz="3800" dirty="0" smtClean="0"/>
              <a:t>International Pressure to End Apartheid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179576"/>
            <a:ext cx="4151376" cy="5285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South Africa was excluded from most international sporting events, including the Olympics</a:t>
            </a:r>
          </a:p>
          <a:p>
            <a:r>
              <a:rPr lang="en-US" dirty="0" smtClean="0"/>
              <a:t>Artists and entertainers refused to perform in South Africa</a:t>
            </a:r>
          </a:p>
          <a:p>
            <a:r>
              <a:rPr lang="en-US" dirty="0" smtClean="0"/>
              <a:t>Many countries enacted economic boycotts</a:t>
            </a:r>
          </a:p>
          <a:p>
            <a:r>
              <a:rPr lang="en-US" dirty="0" smtClean="0"/>
              <a:t>Many countries withdrew their private investment funds</a:t>
            </a:r>
          </a:p>
          <a:p>
            <a:r>
              <a:rPr lang="en-US" dirty="0" smtClean="0"/>
              <a:t>All of these factors isolated South Africa from the world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2375">
            <a:off x="4315968" y="1179576"/>
            <a:ext cx="2357198" cy="232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8197">
            <a:off x="6404801" y="34290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44957">
            <a:off x="4315968" y="4397883"/>
            <a:ext cx="2209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59219"/>
          </a:xfrm>
        </p:spPr>
        <p:txBody>
          <a:bodyPr/>
          <a:lstStyle/>
          <a:p>
            <a:r>
              <a:rPr lang="en-US" dirty="0" smtClean="0"/>
              <a:t>The End of 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1335024"/>
            <a:ext cx="4389120" cy="5202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Late 1980s = White South African leaders agreed to a process of negotiations with African nationalist leaders that led to:</a:t>
            </a:r>
          </a:p>
          <a:p>
            <a:pPr lvl="1"/>
            <a:r>
              <a:rPr lang="en-US" dirty="0" smtClean="0"/>
              <a:t>The abandonment of apartheid policies</a:t>
            </a:r>
          </a:p>
          <a:p>
            <a:pPr lvl="1"/>
            <a:r>
              <a:rPr lang="en-US" dirty="0" smtClean="0"/>
              <a:t>The release of Nelson Mandela from prison</a:t>
            </a:r>
          </a:p>
          <a:p>
            <a:pPr lvl="1"/>
            <a:r>
              <a:rPr lang="en-US" dirty="0" smtClean="0"/>
              <a:t>The legalization of the ANC</a:t>
            </a:r>
          </a:p>
          <a:p>
            <a:pPr lvl="1"/>
            <a:r>
              <a:rPr lang="en-US" dirty="0" smtClean="0"/>
              <a:t>National elections in 1994</a:t>
            </a:r>
          </a:p>
          <a:p>
            <a:pPr lvl="2"/>
            <a:r>
              <a:rPr lang="en-US" dirty="0" smtClean="0"/>
              <a:t>Brought the ANC to power</a:t>
            </a:r>
          </a:p>
          <a:p>
            <a:pPr lvl="2"/>
            <a:r>
              <a:rPr lang="en-US" dirty="0" smtClean="0"/>
              <a:t>Nelson Mandela = new president of South Africa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4" y="1133856"/>
            <a:ext cx="3126861" cy="256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024" y="3883343"/>
            <a:ext cx="3531680" cy="235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904649"/>
          </a:xfrm>
        </p:spPr>
        <p:txBody>
          <a:bodyPr/>
          <a:lstStyle/>
          <a:p>
            <a:r>
              <a:rPr lang="en-US" dirty="0" smtClean="0"/>
              <a:t>The Global South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3" y="1378857"/>
            <a:ext cx="4553857" cy="5116286"/>
          </a:xfrm>
        </p:spPr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Challenges facing the Global South after decolonization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sz="2400" dirty="0" smtClean="0">
                <a:sym typeface="Wingdings"/>
              </a:rPr>
              <a:t>The legacies of empire</a:t>
            </a:r>
          </a:p>
          <a:p>
            <a:pPr lvl="1"/>
            <a:r>
              <a:rPr lang="en-US" sz="2400" dirty="0" smtClean="0">
                <a:sym typeface="Wingdings"/>
              </a:rPr>
              <a:t>Deep divisions of language, ethnicity, religion, and class</a:t>
            </a:r>
          </a:p>
          <a:p>
            <a:pPr lvl="1"/>
            <a:r>
              <a:rPr lang="en-US" sz="2400" dirty="0" smtClean="0">
                <a:sym typeface="Wingdings"/>
              </a:rPr>
              <a:t>Rapidly growing populations</a:t>
            </a:r>
          </a:p>
          <a:p>
            <a:pPr lvl="1"/>
            <a:r>
              <a:rPr lang="en-US" sz="2400" dirty="0" smtClean="0">
                <a:sym typeface="Wingdings"/>
              </a:rPr>
              <a:t>Competing demands of the capitalist West and the communist East</a:t>
            </a:r>
          </a:p>
          <a:p>
            <a:pPr lvl="1"/>
            <a:r>
              <a:rPr lang="en-US" sz="2400" dirty="0" smtClean="0">
                <a:sym typeface="Wingdings"/>
              </a:rPr>
              <a:t>Developing economies, stable politics, and coherent nations all at the same time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4748">
            <a:off x="1865368" y="2833818"/>
            <a:ext cx="2612571" cy="2209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858" y="4592539"/>
            <a:ext cx="3052615" cy="199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96629">
            <a:off x="362858" y="1179286"/>
            <a:ext cx="2718435" cy="2028371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7580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1" y="274638"/>
            <a:ext cx="8127999" cy="940934"/>
          </a:xfrm>
        </p:spPr>
        <p:txBody>
          <a:bodyPr/>
          <a:lstStyle/>
          <a:p>
            <a:r>
              <a:rPr lang="en-US" sz="4000" dirty="0" smtClean="0"/>
              <a:t>The End of Empire in World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378857"/>
            <a:ext cx="5061857" cy="51344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Dissolution of empires = nothing new</a:t>
            </a:r>
          </a:p>
          <a:p>
            <a:pPr lvl="1"/>
            <a:r>
              <a:rPr lang="en-US" dirty="0" smtClean="0"/>
              <a:t>Think about the end of older empires </a:t>
            </a:r>
            <a:r>
              <a:rPr lang="en-US" dirty="0" smtClean="0">
                <a:sym typeface="Wingdings"/>
              </a:rPr>
              <a:t> Assyrians, Greeks, Romans, Arabs, Mongols, etc.</a:t>
            </a:r>
            <a:endParaRPr lang="en-US" dirty="0" smtClean="0"/>
          </a:p>
          <a:p>
            <a:r>
              <a:rPr lang="en-US" dirty="0" smtClean="0"/>
              <a:t>What’s different about the end of these empires?</a:t>
            </a:r>
          </a:p>
          <a:p>
            <a:pPr lvl="1"/>
            <a:r>
              <a:rPr lang="en-US" dirty="0" smtClean="0"/>
              <a:t>Mobilization of the masses within the colonies around a nationalist ideology</a:t>
            </a:r>
          </a:p>
          <a:p>
            <a:pPr lvl="1"/>
            <a:r>
              <a:rPr lang="en-US" dirty="0" smtClean="0"/>
              <a:t>Creation of a large number of independent nation-states following the empire’s breakdown </a:t>
            </a:r>
            <a:r>
              <a:rPr lang="en-US" dirty="0" smtClean="0">
                <a:sym typeface="Wingdings"/>
              </a:rPr>
              <a:t> each claiming an equal place in the world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3286" y="1505856"/>
            <a:ext cx="3592283" cy="368300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646714" y="3610429"/>
            <a:ext cx="1596572" cy="471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43287" y="5188857"/>
            <a:ext cx="3592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Kwame Nkrumah afte</a:t>
            </a:r>
            <a:r>
              <a:rPr lang="en-US" i="1" dirty="0"/>
              <a:t>r</a:t>
            </a:r>
            <a:r>
              <a:rPr lang="en-US" i="1" dirty="0" smtClean="0"/>
              <a:t> leaving prison in 1951</a:t>
            </a:r>
          </a:p>
          <a:p>
            <a:pPr algn="ctr"/>
            <a:r>
              <a:rPr lang="en-US" i="1" dirty="0" smtClean="0"/>
              <a:t>Led Ghana to national</a:t>
            </a:r>
          </a:p>
          <a:p>
            <a:pPr algn="ctr"/>
            <a:r>
              <a:rPr lang="en-US" i="1" dirty="0" smtClean="0"/>
              <a:t>independence in 1957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423975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32077"/>
          </a:xfrm>
        </p:spPr>
        <p:txBody>
          <a:bodyPr/>
          <a:lstStyle/>
          <a:p>
            <a:r>
              <a:rPr lang="en-US" dirty="0" smtClean="0"/>
              <a:t>Independence of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714" y="1415144"/>
            <a:ext cx="5007429" cy="5061856"/>
          </a:xfrm>
        </p:spPr>
        <p:txBody>
          <a:bodyPr>
            <a:noAutofit/>
          </a:bodyPr>
          <a:lstStyle/>
          <a:p>
            <a:r>
              <a:rPr lang="en-US" dirty="0" smtClean="0"/>
              <a:t>British colonial rulers promoted a growing sense of “Indian” identity:</a:t>
            </a:r>
          </a:p>
          <a:p>
            <a:pPr lvl="1"/>
            <a:r>
              <a:rPr lang="en-US" sz="2400" dirty="0" smtClean="0"/>
              <a:t>British never assimilated into Indian society, unlike rulers in the past </a:t>
            </a:r>
            <a:r>
              <a:rPr lang="en-US" sz="2400" dirty="0" smtClean="0">
                <a:sym typeface="Wingdings"/>
              </a:rPr>
              <a:t> had a sharp sense of racial and cultural distinctiveness</a:t>
            </a:r>
          </a:p>
          <a:p>
            <a:pPr lvl="1"/>
            <a:r>
              <a:rPr lang="en-US" sz="2400" dirty="0" smtClean="0">
                <a:sym typeface="Wingdings"/>
              </a:rPr>
              <a:t>India’s many regions and peoples bound together by: British railroads, telegraph lines, postal services, administrative networks, newspapers, schools, and the English language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87" y="1614715"/>
            <a:ext cx="3483428" cy="4626428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787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77220"/>
          </a:xfrm>
        </p:spPr>
        <p:txBody>
          <a:bodyPr/>
          <a:lstStyle/>
          <a:p>
            <a:r>
              <a:rPr lang="en-US" dirty="0" smtClean="0"/>
              <a:t>Indian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7" y="1451429"/>
            <a:ext cx="4771570" cy="50981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Indian National Congress (INC) = established in 1885</a:t>
            </a:r>
          </a:p>
          <a:p>
            <a:r>
              <a:rPr lang="en-US" dirty="0" smtClean="0"/>
              <a:t>Association of English-educated Indians = lawyers, journalists, teachers, businessmen, etc.</a:t>
            </a:r>
          </a:p>
          <a:p>
            <a:r>
              <a:rPr lang="en-US" dirty="0" smtClean="0"/>
              <a:t>Based in the cities</a:t>
            </a:r>
          </a:p>
          <a:p>
            <a:r>
              <a:rPr lang="en-US" dirty="0" smtClean="0"/>
              <a:t>Had difficulty gaining a mass following among the peasants because such an elite organization</a:t>
            </a:r>
          </a:p>
          <a:p>
            <a:r>
              <a:rPr lang="en-US" dirty="0" smtClean="0"/>
              <a:t>Initial goal = to gain greater inclusion within the political, military, and business life of British India</a:t>
            </a:r>
          </a:p>
          <a:p>
            <a:pPr lvl="1"/>
            <a:r>
              <a:rPr lang="en-US" sz="2400" dirty="0" smtClean="0"/>
              <a:t>NOT the overthrow of British rule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856" y="1451430"/>
            <a:ext cx="3810000" cy="5098140"/>
          </a:xfrm>
          <a:prstGeom prst="rect">
            <a:avLst/>
          </a:prstGeom>
        </p:spPr>
      </p:pic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82171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77220"/>
          </a:xfrm>
        </p:spPr>
        <p:txBody>
          <a:bodyPr/>
          <a:lstStyle/>
          <a:p>
            <a:r>
              <a:rPr lang="en-US" dirty="0" smtClean="0"/>
              <a:t>Indian National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7" y="1415144"/>
            <a:ext cx="4898572" cy="518885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More Indians began to join the INC after:</a:t>
            </a:r>
          </a:p>
          <a:p>
            <a:pPr lvl="1"/>
            <a:r>
              <a:rPr lang="en-US" dirty="0" smtClean="0"/>
              <a:t>WWI </a:t>
            </a:r>
            <a:r>
              <a:rPr lang="en-US" dirty="0" smtClean="0">
                <a:sym typeface="Wingdings"/>
              </a:rPr>
              <a:t> the British had promised Indians more self-governing institutions if they helped in WWI</a:t>
            </a:r>
          </a:p>
          <a:p>
            <a:pPr lvl="1"/>
            <a:r>
              <a:rPr lang="en-US" dirty="0" smtClean="0">
                <a:sym typeface="Wingdings"/>
              </a:rPr>
              <a:t>British attacks on Ottoman Empire in WWI  upset India’s many Muslims</a:t>
            </a:r>
          </a:p>
          <a:p>
            <a:pPr lvl="1"/>
            <a:r>
              <a:rPr lang="en-US" dirty="0" smtClean="0">
                <a:sym typeface="Wingdings"/>
              </a:rPr>
              <a:t>Flu epidemic hit India after WWI  millions of Indians died</a:t>
            </a:r>
          </a:p>
          <a:p>
            <a:pPr lvl="1"/>
            <a:r>
              <a:rPr lang="en-US" dirty="0" smtClean="0">
                <a:sym typeface="Wingdings"/>
              </a:rPr>
              <a:t>Repressive actions by British rulers</a:t>
            </a:r>
          </a:p>
          <a:p>
            <a:pPr lvl="2"/>
            <a:r>
              <a:rPr lang="en-US" sz="2200" dirty="0" smtClean="0">
                <a:sym typeface="Wingdings"/>
              </a:rPr>
              <a:t>Ex: about 400 Indians killed who defied a ban on public meetings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86" y="1669144"/>
            <a:ext cx="3628571" cy="40095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86" y="5678714"/>
            <a:ext cx="3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Indian troops fighting on behalf of Great Britain in World War I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59752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795792"/>
          </a:xfrm>
        </p:spPr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2" y="1378857"/>
            <a:ext cx="5225142" cy="51162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1893 = accepted a job with an Indian law firm in South Africa</a:t>
            </a:r>
          </a:p>
          <a:p>
            <a:r>
              <a:rPr lang="en-US" dirty="0" smtClean="0"/>
              <a:t>Witnessed overt racial segregation for the first time</a:t>
            </a:r>
          </a:p>
          <a:p>
            <a:r>
              <a:rPr lang="en-US" dirty="0" smtClean="0"/>
              <a:t>Organized Indians (mostly Muslims) in South Africa to protest these policies of racial segregation</a:t>
            </a:r>
          </a:p>
          <a:p>
            <a:r>
              <a:rPr lang="en-US" dirty="0" smtClean="0"/>
              <a:t>Developed a concept of a free India that included Hindus and Muslims alike</a:t>
            </a:r>
          </a:p>
          <a:p>
            <a:r>
              <a:rPr lang="en-US" dirty="0" smtClean="0"/>
              <a:t>Developed political philosophy called </a:t>
            </a:r>
            <a:r>
              <a:rPr lang="en-US" i="1" dirty="0" err="1" smtClean="0"/>
              <a:t>satyagraha</a:t>
            </a:r>
            <a:r>
              <a:rPr lang="en-US" dirty="0" smtClean="0"/>
              <a:t> (truth force) = confrontational, though nonviolent, approach to political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1715" y="1378856"/>
            <a:ext cx="3265714" cy="4426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51715" y="5805714"/>
            <a:ext cx="3265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Gandhi as a young lawyer in South Africa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673889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77649"/>
          </a:xfrm>
        </p:spPr>
        <p:txBody>
          <a:bodyPr/>
          <a:lstStyle/>
          <a:p>
            <a:r>
              <a:rPr lang="en-US" dirty="0" smtClean="0"/>
              <a:t>Mohandas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571" y="1360714"/>
            <a:ext cx="4535714" cy="508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1914 = Gandhi returned to India and became a leader in the INC</a:t>
            </a:r>
          </a:p>
          <a:p>
            <a:r>
              <a:rPr lang="en-US" dirty="0" smtClean="0"/>
              <a:t>Gandhi’s simple and unpretentious lifestyle, support of Muslims, frequent reference to Hindu themes, and nonviolent approach drew support from a wide range of Indians: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Peasants and the urban poor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Intellectuals and artisans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Capitalists and socialists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Hindus and Muslims</a:t>
            </a:r>
          </a:p>
          <a:p>
            <a:r>
              <a:rPr lang="en-US" dirty="0" smtClean="0"/>
              <a:t>The INC became a mass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168" y="1360714"/>
            <a:ext cx="3899259" cy="4372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68" y="5805714"/>
            <a:ext cx="389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Gandhi back in India (1915)</a:t>
            </a:r>
            <a:endParaRPr lang="en-US" i="1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799888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1823</TotalTime>
  <Words>1407</Words>
  <Application>Microsoft Macintosh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Tradition</vt:lpstr>
      <vt:lpstr>Independence and Development in the Global South</vt:lpstr>
      <vt:lpstr>The Global South</vt:lpstr>
      <vt:lpstr>The Global South</vt:lpstr>
      <vt:lpstr>The End of Empire in World History</vt:lpstr>
      <vt:lpstr>Independence of India</vt:lpstr>
      <vt:lpstr>Indian National Congress</vt:lpstr>
      <vt:lpstr>Indian National Congress</vt:lpstr>
      <vt:lpstr>Mohandas Gandhi</vt:lpstr>
      <vt:lpstr>Mohandas Gandhi</vt:lpstr>
      <vt:lpstr>Mohandas Gandhi</vt:lpstr>
      <vt:lpstr>Divisions and Conflict within the INC</vt:lpstr>
      <vt:lpstr>Divisions and Conflict within the INC</vt:lpstr>
      <vt:lpstr>The Partition of India</vt:lpstr>
      <vt:lpstr>The Partition of India</vt:lpstr>
      <vt:lpstr>Ending Apartheid in South Africa</vt:lpstr>
      <vt:lpstr>Ending Apartheid in South Africa</vt:lpstr>
      <vt:lpstr>The African National Congress</vt:lpstr>
      <vt:lpstr>The African National Congress</vt:lpstr>
      <vt:lpstr>The African National Congress</vt:lpstr>
      <vt:lpstr>The Freedom Struggle Intensifies</vt:lpstr>
      <vt:lpstr>The Freedom Struggle Intensifies</vt:lpstr>
      <vt:lpstr>International Pressure to End Apartheid</vt:lpstr>
      <vt:lpstr>The End of Apartheid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Independence and Development in the Global South</dc:title>
  <dc:creator>Elise Cona</dc:creator>
  <cp:lastModifiedBy>Stephen Pitts</cp:lastModifiedBy>
  <cp:revision>50</cp:revision>
  <dcterms:created xsi:type="dcterms:W3CDTF">2014-05-08T16:40:22Z</dcterms:created>
  <dcterms:modified xsi:type="dcterms:W3CDTF">2014-05-08T16:41:33Z</dcterms:modified>
</cp:coreProperties>
</file>