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6"/>
  </p:notesMasterIdLst>
  <p:handoutMasterIdLst>
    <p:handoutMasterId r:id="rId27"/>
  </p:handoutMasterIdLst>
  <p:sldIdLst>
    <p:sldId id="285" r:id="rId2"/>
    <p:sldId id="256" r:id="rId3"/>
    <p:sldId id="299" r:id="rId4"/>
    <p:sldId id="282" r:id="rId5"/>
    <p:sldId id="300" r:id="rId6"/>
    <p:sldId id="260" r:id="rId7"/>
    <p:sldId id="258" r:id="rId8"/>
    <p:sldId id="306" r:id="rId9"/>
    <p:sldId id="283" r:id="rId10"/>
    <p:sldId id="298" r:id="rId11"/>
    <p:sldId id="302" r:id="rId12"/>
    <p:sldId id="288" r:id="rId13"/>
    <p:sldId id="281" r:id="rId14"/>
    <p:sldId id="286" r:id="rId15"/>
    <p:sldId id="259" r:id="rId16"/>
    <p:sldId id="305" r:id="rId17"/>
    <p:sldId id="304" r:id="rId18"/>
    <p:sldId id="263" r:id="rId19"/>
    <p:sldId id="262" r:id="rId20"/>
    <p:sldId id="307" r:id="rId21"/>
    <p:sldId id="297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2" autoAdjust="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328391B0-290C-4EA5-AF0E-F6F70D5B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A8BB77-D136-4E61-9787-A60C871AA3FD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583495-65A6-4600-A09E-E1D82D17A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No single person could weave, dye, or sell silk.  Jobs divided to prevent the creation of a monopoly.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0BB6A-5A26-42D0-B7A0-13731C67CF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FF55-FF96-45EA-A5A3-C10137626FC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1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98B4C0F-679E-47F8-B6B5-EB540A67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D005-C3D8-448E-A54E-42E29B5A9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0656-11E3-423A-9F04-B363DB12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4730-D83E-4110-A99C-897A02B97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68B5-4CC4-4FED-BA2E-5F188D6EC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91FB-61E1-45C9-86C2-292F4AA9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8589-CB9C-4F70-B0FB-B0D6B6A4E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836B-3E22-4F71-BA1B-9C1B4721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E723-5B7C-4095-B55E-C0705CFE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94FFDE9-92C8-494D-9F93-B84A9BAE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/>
              </a:defRPr>
            </a:lvl1pPr>
            <a:lvl2pPr>
              <a:defRPr sz="2400">
                <a:solidFill>
                  <a:schemeClr val="tx1"/>
                </a:solidFill>
                <a:effectLst/>
              </a:defRPr>
            </a:lvl2pPr>
            <a:lvl3pPr>
              <a:defRPr sz="2000">
                <a:solidFill>
                  <a:schemeClr val="tx1"/>
                </a:solidFill>
                <a:effectLst/>
              </a:defRPr>
            </a:lvl3pPr>
            <a:lvl4pPr>
              <a:defRPr sz="1800">
                <a:solidFill>
                  <a:schemeClr val="tx1"/>
                </a:solidFill>
                <a:effectLst/>
              </a:defRPr>
            </a:lvl4pPr>
            <a:lvl5pPr>
              <a:defRPr sz="1800">
                <a:solidFill>
                  <a:schemeClr val="tx1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/>
              </a:defRPr>
            </a:lvl1pPr>
            <a:lvl2pPr>
              <a:defRPr sz="2400">
                <a:solidFill>
                  <a:schemeClr val="tx1"/>
                </a:solidFill>
                <a:effectLst/>
              </a:defRPr>
            </a:lvl2pPr>
            <a:lvl3pPr>
              <a:defRPr sz="2000">
                <a:solidFill>
                  <a:schemeClr val="tx1"/>
                </a:solidFill>
                <a:effectLst/>
              </a:defRPr>
            </a:lvl3pPr>
            <a:lvl4pPr>
              <a:defRPr sz="1800">
                <a:solidFill>
                  <a:schemeClr val="tx1"/>
                </a:solidFill>
                <a:effectLst/>
              </a:defRPr>
            </a:lvl4pPr>
            <a:lvl5pPr>
              <a:defRPr sz="1800">
                <a:solidFill>
                  <a:schemeClr val="tx1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A4F2-53CA-45EE-8AC3-A37461F46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600">
                <a:solidFill>
                  <a:schemeClr val="tx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600">
                <a:solidFill>
                  <a:schemeClr val="tx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477A-4853-441F-AE08-A3E0E085A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147D-8B9F-48E9-B812-1DA79B9A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E95D-B4D7-4928-98AB-328FFBAF1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2809-88A6-42D3-85EF-694618B5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FF15-2642-4D7E-A678-A76820B24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C4C1A68-4B48-4B54-B7C8-A14F4A141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4" r:id="rId2"/>
    <p:sldLayoutId id="2147483779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895600"/>
            <a:ext cx="7772400" cy="1143000"/>
          </a:xfrm>
        </p:spPr>
        <p:txBody>
          <a:bodyPr/>
          <a:lstStyle/>
          <a:p>
            <a:r>
              <a:rPr lang="en-US" dirty="0" smtClean="0"/>
              <a:t>Byzantine Empire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6" descr="Hagia Sophia 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4343400" cy="3816350"/>
          </a:xfrm>
          <a:noFill/>
        </p:spPr>
      </p:pic>
      <p:pic>
        <p:nvPicPr>
          <p:cNvPr id="12292" name="Picture 10" descr="Istanbul-Hagia-Sophia-549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2800" y="152400"/>
            <a:ext cx="4414838" cy="6629400"/>
          </a:xfrm>
          <a:noFill/>
        </p:spPr>
      </p:pic>
      <p:pic>
        <p:nvPicPr>
          <p:cNvPr id="12293" name="Content Placeholder 6" descr="hagia-sophia mosaic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4064000"/>
            <a:ext cx="4038600" cy="271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New Roman Empire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smtClean="0"/>
              <a:t>Never as large as the Roman Empire</a:t>
            </a:r>
          </a:p>
          <a:p>
            <a:pPr lvl="1"/>
            <a:r>
              <a:rPr lang="en-US" smtClean="0"/>
              <a:t>Arab conquests in 7</a:t>
            </a:r>
            <a:r>
              <a:rPr lang="en-US" baseline="30000" smtClean="0"/>
              <a:t>th</a:t>
            </a:r>
            <a:r>
              <a:rPr lang="en-US" smtClean="0"/>
              <a:t> century resulted in loss of Syria/Palestine, Egypt, &amp; North Africa</a:t>
            </a:r>
          </a:p>
          <a:p>
            <a:r>
              <a:rPr lang="en-US" smtClean="0"/>
              <a:t>Political authority centralized in Constantinople</a:t>
            </a:r>
          </a:p>
          <a:p>
            <a:r>
              <a:rPr lang="en-US" smtClean="0"/>
              <a:t>Emperor claimed to be God’s representative on Earth</a:t>
            </a:r>
          </a:p>
          <a:p>
            <a:pPr lvl="1"/>
            <a:r>
              <a:rPr lang="en-US" smtClean="0"/>
              <a:t>“Peer of the Apostles”</a:t>
            </a:r>
          </a:p>
          <a:p>
            <a:r>
              <a:rPr lang="en-US" smtClean="0"/>
              <a:t>Borrowed Persian &amp; Greek court rituals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Decline of the Empire</a:t>
            </a:r>
          </a:p>
        </p:txBody>
      </p:sp>
      <p:pic>
        <p:nvPicPr>
          <p:cNvPr id="16387" name="Content Placeholder 7" descr="byzantine empire in 1097 [2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3629025"/>
            <a:ext cx="4114800" cy="3000375"/>
          </a:xfrm>
        </p:spPr>
      </p:pic>
      <p:pic>
        <p:nvPicPr>
          <p:cNvPr id="16388" name="Picture 6" descr="Byzantine 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98600"/>
            <a:ext cx="41068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5029200"/>
          </a:xfrm>
        </p:spPr>
        <p:txBody>
          <a:bodyPr/>
          <a:lstStyle/>
          <a:p>
            <a:r>
              <a:rPr lang="en-US" smtClean="0"/>
              <a:t>Begins to decline in 1085</a:t>
            </a:r>
          </a:p>
          <a:p>
            <a:pPr lvl="1"/>
            <a:r>
              <a:rPr lang="en-US" smtClean="0"/>
              <a:t>Expansion by rising European powers</a:t>
            </a:r>
          </a:p>
          <a:p>
            <a:pPr lvl="1"/>
            <a:r>
              <a:rPr lang="en-US" smtClean="0"/>
              <a:t>The Crusades</a:t>
            </a:r>
          </a:p>
          <a:p>
            <a:pPr lvl="2"/>
            <a:r>
              <a:rPr lang="en-US" smtClean="0"/>
              <a:t>The Fourth Crusade (1204)</a:t>
            </a:r>
          </a:p>
          <a:p>
            <a:pPr lvl="1"/>
            <a:r>
              <a:rPr lang="en-US" smtClean="0"/>
              <a:t>Turkish Muslims – Seljuks</a:t>
            </a:r>
          </a:p>
          <a:p>
            <a:r>
              <a:rPr lang="en-US" smtClean="0"/>
              <a:t>Decline slowed by </a:t>
            </a:r>
            <a:br>
              <a:rPr lang="en-US" smtClean="0"/>
            </a:br>
            <a:r>
              <a:rPr lang="en-US" smtClean="0"/>
              <a:t>“Greek fire”</a:t>
            </a:r>
          </a:p>
          <a:p>
            <a:r>
              <a:rPr lang="en-US" smtClean="0"/>
              <a:t>Empire falls in 1453</a:t>
            </a:r>
          </a:p>
          <a:p>
            <a:pPr lvl="1"/>
            <a:r>
              <a:rPr lang="en-US" smtClean="0"/>
              <a:t>Constantinople conquered by Ottoman Turks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0" y="228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latin typeface="Arial" charset="0"/>
            </a:endParaRPr>
          </a:p>
        </p:txBody>
      </p:sp>
      <p:pic>
        <p:nvPicPr>
          <p:cNvPr id="17412" name="Picture 8" descr="map1stCrusade1096-98p354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09600" y="12954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Economy</a:t>
            </a:r>
          </a:p>
        </p:txBody>
      </p:sp>
      <p:pic>
        <p:nvPicPr>
          <p:cNvPr id="19459" name="Picture 5" descr="4523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47800"/>
            <a:ext cx="3810000" cy="2116138"/>
          </a:xfr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1371600"/>
            <a:ext cx="4495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Byzantine coins were the standard currency of Eastern Europe for 500 yrs</a:t>
            </a:r>
          </a:p>
          <a:p>
            <a:pPr>
              <a:lnSpc>
                <a:spcPct val="90000"/>
              </a:lnSpc>
            </a:pPr>
            <a:r>
              <a:rPr lang="en-US" smtClean="0"/>
              <a:t>Manufacturing center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Glassware &amp; mosaics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Thriving silk industry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Process spread from China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Government regulated production of silk</a:t>
            </a:r>
          </a:p>
          <a:p>
            <a:pPr>
              <a:lnSpc>
                <a:spcPct val="90000"/>
              </a:lnSpc>
            </a:pPr>
            <a:r>
              <a:rPr lang="en-US" smtClean="0"/>
              <a:t>Established banks and business partnerships</a:t>
            </a:r>
          </a:p>
          <a:p>
            <a:pPr>
              <a:lnSpc>
                <a:spcPct val="90000"/>
              </a:lnSpc>
            </a:pPr>
            <a:r>
              <a:rPr lang="en-US" smtClean="0"/>
              <a:t>Taxed merchandise that passed through empire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19461" name="Picture 4" descr="Byzantine Sil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2889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r>
              <a:rPr lang="en-US" smtClean="0"/>
              <a:t>The “New Rome” - Constantinople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524000"/>
            <a:ext cx="4267200" cy="5029200"/>
          </a:xfrm>
        </p:spPr>
        <p:txBody>
          <a:bodyPr/>
          <a:lstStyle/>
          <a:p>
            <a:r>
              <a:rPr lang="en-US" sz="2800" smtClean="0"/>
              <a:t>The “New Rome”</a:t>
            </a:r>
          </a:p>
          <a:p>
            <a:pPr lvl="1"/>
            <a:r>
              <a:rPr lang="en-US" sz="2400" smtClean="0"/>
              <a:t>Political, economic, and cultural heart of the empire</a:t>
            </a:r>
          </a:p>
          <a:p>
            <a:r>
              <a:rPr lang="en-US" sz="2800" smtClean="0"/>
              <a:t>Largest city in Europe</a:t>
            </a:r>
          </a:p>
          <a:p>
            <a:pPr lvl="1"/>
            <a:r>
              <a:rPr lang="en-US" sz="2400" smtClean="0"/>
              <a:t>Nearly 1 million people</a:t>
            </a:r>
          </a:p>
          <a:p>
            <a:r>
              <a:rPr lang="en-US" sz="2800" smtClean="0"/>
              <a:t>Important trade city</a:t>
            </a:r>
          </a:p>
          <a:p>
            <a:pPr lvl="1"/>
            <a:r>
              <a:rPr lang="en-US" sz="2400" smtClean="0"/>
              <a:t>Western anchor of Eurasian trade routes</a:t>
            </a:r>
          </a:p>
          <a:p>
            <a:pPr lvl="2"/>
            <a:r>
              <a:rPr lang="en-US" sz="2000" smtClean="0"/>
              <a:t>Silk Roads</a:t>
            </a:r>
          </a:p>
          <a:p>
            <a:pPr lvl="1"/>
            <a:r>
              <a:rPr lang="en-US" sz="2400" smtClean="0"/>
              <a:t>Europe’s busiest marketplace</a:t>
            </a:r>
          </a:p>
        </p:txBody>
      </p:sp>
      <p:pic>
        <p:nvPicPr>
          <p:cNvPr id="20484" name="Picture 24" descr="City Walls of Constantinople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0"/>
            <a:ext cx="4267200" cy="3203575"/>
          </a:xfrm>
          <a:noFill/>
        </p:spPr>
      </p:pic>
      <p:pic>
        <p:nvPicPr>
          <p:cNvPr id="20485" name="Picture 22" descr="Constantinople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4183063"/>
            <a:ext cx="2743200" cy="259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219200"/>
          </a:xfrm>
        </p:spPr>
        <p:txBody>
          <a:bodyPr/>
          <a:lstStyle/>
          <a:p>
            <a:r>
              <a:rPr lang="en-US" smtClean="0"/>
              <a:t>Constantinople in Byzantine Times</a:t>
            </a:r>
          </a:p>
        </p:txBody>
      </p:sp>
      <p:pic>
        <p:nvPicPr>
          <p:cNvPr id="21507" name="Content Placeholder 7" descr="Constantinope in Byzantine ti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775" y="1524000"/>
            <a:ext cx="8480425" cy="3265488"/>
          </a:xfrm>
        </p:spPr>
      </p:pic>
      <p:pic>
        <p:nvPicPr>
          <p:cNvPr id="21508" name="Picture 8" descr="byzantine wal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31242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greek fi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876800"/>
            <a:ext cx="33353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Society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Early emperors prevented wealthy from seizing peasant’s land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Theme System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Army recruited soldiers from peasant class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Peasants received land for service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Free peasantry replaced by large estates in the 11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Led to declining tax revenue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Size of the army decreased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Frequent peasant revolts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Zealots of Thessalonica (1342-1350)</a:t>
            </a:r>
          </a:p>
          <a:p>
            <a:pPr lvl="2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Culture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91000" cy="5105400"/>
          </a:xfrm>
        </p:spPr>
        <p:txBody>
          <a:bodyPr/>
          <a:lstStyle/>
          <a:p>
            <a:r>
              <a:rPr lang="en-US" sz="2800" dirty="0" smtClean="0"/>
              <a:t>Cultural Foundations</a:t>
            </a:r>
          </a:p>
          <a:p>
            <a:pPr lvl="1"/>
            <a:r>
              <a:rPr lang="en-US" sz="2400" dirty="0" smtClean="0"/>
              <a:t>Christian beliefs</a:t>
            </a:r>
          </a:p>
          <a:p>
            <a:pPr lvl="1"/>
            <a:r>
              <a:rPr lang="en-US" sz="2400" dirty="0" smtClean="0"/>
              <a:t>Greek learning</a:t>
            </a:r>
          </a:p>
          <a:p>
            <a:pPr lvl="1"/>
            <a:r>
              <a:rPr lang="en-US" sz="2400" dirty="0" smtClean="0"/>
              <a:t>Roman engineering</a:t>
            </a:r>
          </a:p>
          <a:p>
            <a:r>
              <a:rPr lang="en-US" sz="2800" dirty="0" smtClean="0"/>
              <a:t>Byzantine Education</a:t>
            </a:r>
          </a:p>
          <a:p>
            <a:pPr lvl="1"/>
            <a:r>
              <a:rPr lang="en-US" sz="2400" dirty="0" smtClean="0"/>
              <a:t>State-organized schools</a:t>
            </a:r>
          </a:p>
          <a:p>
            <a:pPr lvl="1"/>
            <a:r>
              <a:rPr lang="en-US" sz="2400" dirty="0" smtClean="0"/>
              <a:t>Widespread literacy</a:t>
            </a:r>
          </a:p>
          <a:p>
            <a:r>
              <a:rPr lang="en-US" sz="2800" dirty="0" smtClean="0"/>
              <a:t>Chariot </a:t>
            </a:r>
            <a:r>
              <a:rPr lang="en-US" sz="2800" dirty="0" smtClean="0"/>
              <a:t>Races</a:t>
            </a:r>
          </a:p>
          <a:p>
            <a:pPr lvl="1"/>
            <a:r>
              <a:rPr lang="en-US" sz="2400" dirty="0" smtClean="0"/>
              <a:t>Blues vs. Greens</a:t>
            </a:r>
          </a:p>
          <a:p>
            <a:pPr lvl="1"/>
            <a:r>
              <a:rPr lang="en-US" sz="2400" dirty="0" smtClean="0"/>
              <a:t>Riot </a:t>
            </a:r>
            <a:endParaRPr lang="en-US" sz="2400" dirty="0" smtClean="0"/>
          </a:p>
          <a:p>
            <a:pPr lvl="1"/>
            <a:r>
              <a:rPr lang="en-US" sz="2400" dirty="0" smtClean="0"/>
              <a:t>City on the brink of collapse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23556" name="Picture 9" descr="hippodrome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1698625"/>
            <a:ext cx="3592513" cy="2035175"/>
          </a:xfrm>
          <a:noFill/>
        </p:spPr>
      </p:pic>
      <p:pic>
        <p:nvPicPr>
          <p:cNvPr id="23557" name="Picture 11" descr="hippodrome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941763"/>
            <a:ext cx="3556000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Schism - 1054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r>
              <a:rPr lang="en-US" smtClean="0"/>
              <a:t>Orthodox Christianity</a:t>
            </a:r>
          </a:p>
        </p:txBody>
      </p:sp>
      <p:sp>
        <p:nvSpPr>
          <p:cNvPr id="26628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200400"/>
          </a:xfrm>
        </p:spPr>
        <p:txBody>
          <a:bodyPr/>
          <a:lstStyle/>
          <a:p>
            <a:r>
              <a:rPr lang="en-US" smtClean="0"/>
              <a:t>Eastern Europe</a:t>
            </a:r>
          </a:p>
          <a:p>
            <a:r>
              <a:rPr lang="en-US" smtClean="0"/>
              <a:t>Constantinople</a:t>
            </a:r>
          </a:p>
          <a:p>
            <a:r>
              <a:rPr lang="en-US" smtClean="0"/>
              <a:t>Greek</a:t>
            </a:r>
          </a:p>
          <a:p>
            <a:r>
              <a:rPr lang="en-US" smtClean="0"/>
              <a:t>Iconoclasm</a:t>
            </a:r>
          </a:p>
          <a:p>
            <a:r>
              <a:rPr lang="en-US" smtClean="0"/>
              <a:t>Priests could marry</a:t>
            </a:r>
          </a:p>
          <a:p>
            <a:r>
              <a:rPr lang="en-US" smtClean="0"/>
              <a:t>Easter</a:t>
            </a:r>
          </a:p>
          <a:p>
            <a:r>
              <a:rPr lang="en-US" smtClean="0"/>
              <a:t>Caesaropapism</a:t>
            </a:r>
          </a:p>
        </p:txBody>
      </p:sp>
      <p:sp>
        <p:nvSpPr>
          <p:cNvPr id="26629" name="Rectangle 1028"/>
          <p:cNvSpPr>
            <a:spLocks noGrp="1" noChangeArrowheads="1"/>
          </p:cNvSpPr>
          <p:nvPr>
            <p:ph type="body" sz="quarter" idx="3"/>
          </p:nvPr>
        </p:nvSpPr>
        <p:spPr>
          <a:xfrm>
            <a:off x="4648200" y="1295400"/>
            <a:ext cx="4041775" cy="639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Roman Catholic Christianity</a:t>
            </a:r>
          </a:p>
        </p:txBody>
      </p:sp>
      <p:sp>
        <p:nvSpPr>
          <p:cNvPr id="26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200400"/>
          </a:xfrm>
        </p:spPr>
        <p:txBody>
          <a:bodyPr/>
          <a:lstStyle/>
          <a:p>
            <a:r>
              <a:rPr lang="en-US" smtClean="0"/>
              <a:t>Western Europe</a:t>
            </a:r>
          </a:p>
          <a:p>
            <a:r>
              <a:rPr lang="en-US" smtClean="0"/>
              <a:t>Rome</a:t>
            </a:r>
          </a:p>
          <a:p>
            <a:r>
              <a:rPr lang="en-US" smtClean="0"/>
              <a:t>Latin</a:t>
            </a:r>
          </a:p>
          <a:p>
            <a:r>
              <a:rPr lang="en-US" smtClean="0"/>
              <a:t>Support use of icons</a:t>
            </a:r>
          </a:p>
          <a:p>
            <a:r>
              <a:rPr lang="en-US" smtClean="0"/>
              <a:t>Priests must remain celibate</a:t>
            </a:r>
          </a:p>
          <a:p>
            <a:r>
              <a:rPr lang="en-US" smtClean="0"/>
              <a:t>Christmas</a:t>
            </a:r>
          </a:p>
          <a:p>
            <a:r>
              <a:rPr lang="en-US" smtClean="0"/>
              <a:t>Pope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Fall of the Roman Empire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648200" cy="4648200"/>
          </a:xfrm>
        </p:spPr>
        <p:txBody>
          <a:bodyPr/>
          <a:lstStyle/>
          <a:p>
            <a:pPr marL="747713" indent="-747713">
              <a:buFontTx/>
              <a:buNone/>
            </a:pPr>
            <a:endParaRPr lang="en-US" sz="2400" dirty="0" smtClean="0"/>
          </a:p>
          <a:p>
            <a:pPr marL="747713" indent="-747713">
              <a:buFontTx/>
              <a:buNone/>
            </a:pPr>
            <a:r>
              <a:rPr lang="en-US" sz="2400" dirty="0" smtClean="0"/>
              <a:t>180 – End of </a:t>
            </a:r>
            <a:r>
              <a:rPr lang="en-US" sz="2400" dirty="0" err="1" smtClean="0"/>
              <a:t>Pax</a:t>
            </a:r>
            <a:r>
              <a:rPr lang="en-US" sz="2400" dirty="0" smtClean="0"/>
              <a:t> </a:t>
            </a:r>
            <a:r>
              <a:rPr lang="en-US" sz="2400" dirty="0" err="1" smtClean="0"/>
              <a:t>Romana</a:t>
            </a:r>
            <a:endParaRPr lang="en-US" sz="2400" dirty="0" smtClean="0"/>
          </a:p>
          <a:p>
            <a:pPr marL="747713" indent="-747713">
              <a:buFontTx/>
              <a:buNone/>
            </a:pPr>
            <a:r>
              <a:rPr lang="en-US" sz="2400" dirty="0" smtClean="0"/>
              <a:t>300 – Diocletian divides the </a:t>
            </a:r>
            <a:br>
              <a:rPr lang="en-US" sz="2400" dirty="0" smtClean="0"/>
            </a:br>
            <a:r>
              <a:rPr lang="en-US" sz="2400" dirty="0" smtClean="0"/>
              <a:t>Empire</a:t>
            </a:r>
          </a:p>
          <a:p>
            <a:pPr marL="747713" indent="-747713">
              <a:buFontTx/>
              <a:buNone/>
            </a:pPr>
            <a:r>
              <a:rPr lang="en-US" sz="2400" dirty="0" smtClean="0"/>
              <a:t>313 – Constantine legalizes Christianity</a:t>
            </a:r>
          </a:p>
          <a:p>
            <a:pPr marL="747713" indent="-747713">
              <a:buFontTx/>
              <a:buNone/>
            </a:pPr>
            <a:r>
              <a:rPr lang="en-US" sz="2400" dirty="0" smtClean="0"/>
              <a:t>410 – Visigoths sack Rome</a:t>
            </a:r>
          </a:p>
          <a:p>
            <a:pPr marL="747713" indent="-747713">
              <a:buFontTx/>
              <a:buNone/>
            </a:pPr>
            <a:r>
              <a:rPr lang="en-US" sz="2400" dirty="0" smtClean="0"/>
              <a:t>455 – Vandals sack Rome</a:t>
            </a:r>
          </a:p>
          <a:p>
            <a:pPr marL="747713" indent="-747713">
              <a:buFontTx/>
              <a:buNone/>
            </a:pPr>
            <a:r>
              <a:rPr lang="en-US" sz="2400" dirty="0" smtClean="0"/>
              <a:t>476 – Fall of the Western Roman Empire</a:t>
            </a:r>
          </a:p>
        </p:txBody>
      </p:sp>
      <p:pic>
        <p:nvPicPr>
          <p:cNvPr id="5124" name="Picture 9" descr="Roman Empire Divided M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4343400" cy="3262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th-Century-Two-Brances-of-Christia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1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the Great Schism</a:t>
            </a:r>
          </a:p>
        </p:txBody>
      </p:sp>
      <p:pic>
        <p:nvPicPr>
          <p:cNvPr id="27651" name="Picture 6" descr="Great Schism 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271963" cy="5076825"/>
          </a:xfrm>
          <a:noFill/>
        </p:spPr>
      </p:pic>
      <p:pic>
        <p:nvPicPr>
          <p:cNvPr id="27652" name="Picture 3" descr="fourth crusa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788" y="1447800"/>
            <a:ext cx="2868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fourth crusade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76700"/>
            <a:ext cx="43259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Russia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5029200"/>
          </a:xfrm>
        </p:spPr>
        <p:txBody>
          <a:bodyPr/>
          <a:lstStyle/>
          <a:p>
            <a:r>
              <a:rPr lang="en-US" sz="2800" smtClean="0"/>
              <a:t>Area inhabited by Slavs</a:t>
            </a:r>
          </a:p>
          <a:p>
            <a:pPr lvl="1"/>
            <a:r>
              <a:rPr lang="en-US" sz="2400" smtClean="0"/>
              <a:t>Vikings arrive using river system</a:t>
            </a:r>
          </a:p>
          <a:p>
            <a:r>
              <a:rPr lang="en-US" sz="2800" smtClean="0"/>
              <a:t>Set up state based on trade &amp; conquest around 9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/>
            <a:r>
              <a:rPr lang="en-US" sz="2400" smtClean="0"/>
              <a:t>State founded by Rurik</a:t>
            </a:r>
          </a:p>
          <a:p>
            <a:pPr lvl="1"/>
            <a:r>
              <a:rPr lang="en-US" sz="2400" smtClean="0"/>
              <a:t>Capital at Kiev</a:t>
            </a:r>
          </a:p>
          <a:p>
            <a:r>
              <a:rPr lang="en-US" sz="2800" smtClean="0"/>
              <a:t>People called Rus</a:t>
            </a:r>
          </a:p>
        </p:txBody>
      </p:sp>
      <p:pic>
        <p:nvPicPr>
          <p:cNvPr id="28676" name="Picture 6" descr="Rurik 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0325" y="1676400"/>
            <a:ext cx="369887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Russia &amp; Christianity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676400"/>
            <a:ext cx="4481512" cy="4724400"/>
          </a:xfrm>
        </p:spPr>
        <p:txBody>
          <a:bodyPr/>
          <a:lstStyle/>
          <a:p>
            <a:r>
              <a:rPr lang="en-US" sz="2800" smtClean="0"/>
              <a:t>Prince Vladimir converted in 989 </a:t>
            </a:r>
          </a:p>
          <a:p>
            <a:pPr lvl="1"/>
            <a:r>
              <a:rPr lang="en-US" sz="2400" smtClean="0"/>
              <a:t>Converted for trade, commercial reasons</a:t>
            </a:r>
          </a:p>
          <a:p>
            <a:r>
              <a:rPr lang="en-US" sz="2800" smtClean="0"/>
              <a:t>Elites baptized by order of prince, often against will</a:t>
            </a:r>
          </a:p>
          <a:p>
            <a:r>
              <a:rPr lang="en-US" sz="2800" smtClean="0"/>
              <a:t>Served as conduit for spread of Byzantine culture, religion</a:t>
            </a:r>
          </a:p>
          <a:p>
            <a:pPr lvl="2"/>
            <a:r>
              <a:rPr lang="en-US" sz="2000" smtClean="0"/>
              <a:t>Cyrillic Alphabet </a:t>
            </a:r>
          </a:p>
        </p:txBody>
      </p:sp>
      <p:pic>
        <p:nvPicPr>
          <p:cNvPr id="29700" name="Picture 6" descr="Onion Domes in the former Soviet U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752600"/>
            <a:ext cx="34845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33400" y="5715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Famous Russian onion domes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Kievan Rus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52600"/>
            <a:ext cx="3598862" cy="4495800"/>
          </a:xfrm>
        </p:spPr>
        <p:txBody>
          <a:bodyPr/>
          <a:lstStyle/>
          <a:p>
            <a:r>
              <a:rPr lang="en-US" sz="2800" smtClean="0"/>
              <a:t>“Third Rome”</a:t>
            </a:r>
          </a:p>
          <a:p>
            <a:r>
              <a:rPr lang="en-US" sz="2800" smtClean="0"/>
              <a:t>Decentralized government</a:t>
            </a:r>
          </a:p>
          <a:p>
            <a:pPr lvl="1"/>
            <a:r>
              <a:rPr lang="en-US" sz="2400" smtClean="0"/>
              <a:t>Divided into provinces</a:t>
            </a:r>
          </a:p>
          <a:p>
            <a:pPr lvl="1"/>
            <a:r>
              <a:rPr lang="en-US" sz="2400" smtClean="0"/>
              <a:t>Constant strife between boyars and princes</a:t>
            </a:r>
          </a:p>
          <a:p>
            <a:r>
              <a:rPr lang="en-US" sz="2800" smtClean="0"/>
              <a:t>Constant threat of nomadic invasion</a:t>
            </a:r>
          </a:p>
        </p:txBody>
      </p:sp>
      <p:pic>
        <p:nvPicPr>
          <p:cNvPr id="30724" name="Picture 6" descr="Kievan Rus Ma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4027488" cy="3825875"/>
          </a:xfrm>
          <a:noFill/>
        </p:spPr>
      </p:pic>
      <p:pic>
        <p:nvPicPr>
          <p:cNvPr id="30725" name="Picture 7" descr="Kievan Rus Ma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657725"/>
            <a:ext cx="21336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 vs. West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Why was the fall of the western Roman Empire more severe than the eastern Roman Empire?</a:t>
            </a:r>
          </a:p>
          <a:p>
            <a:pPr marL="0" indent="0" algn="ctr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r>
              <a:rPr lang="en-US" smtClean="0"/>
              <a:t>What were the consequences of the fall of the western half of Empire?  Eastern half?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onstanti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1130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9200"/>
          </a:xfrm>
        </p:spPr>
        <p:txBody>
          <a:bodyPr/>
          <a:lstStyle/>
          <a:p>
            <a:r>
              <a:rPr lang="en-US" smtClean="0"/>
              <a:t>Eastern Rome: A Survivor Society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0"/>
            <a:ext cx="4343400" cy="4876800"/>
          </a:xfrm>
        </p:spPr>
        <p:txBody>
          <a:bodyPr/>
          <a:lstStyle/>
          <a:p>
            <a:r>
              <a:rPr lang="en-US" sz="2800" smtClean="0"/>
              <a:t>Constantine established the Eastern capital at Byzantium</a:t>
            </a:r>
          </a:p>
          <a:p>
            <a:pPr lvl="1"/>
            <a:r>
              <a:rPr lang="en-US" sz="2400" smtClean="0"/>
              <a:t>Constantinople</a:t>
            </a:r>
          </a:p>
          <a:p>
            <a:r>
              <a:rPr lang="en-US" sz="2800" smtClean="0"/>
              <a:t>Reasons for Survival</a:t>
            </a:r>
          </a:p>
          <a:p>
            <a:pPr lvl="1"/>
            <a:r>
              <a:rPr lang="en-US" sz="2400" smtClean="0"/>
              <a:t>Higher level of civilization</a:t>
            </a:r>
          </a:p>
          <a:p>
            <a:pPr lvl="1"/>
            <a:r>
              <a:rPr lang="en-US" sz="2400" smtClean="0"/>
              <a:t>Fewer nomadic invasions</a:t>
            </a:r>
          </a:p>
          <a:p>
            <a:pPr lvl="2"/>
            <a:r>
              <a:rPr lang="en-US" sz="2000" smtClean="0"/>
              <a:t>Geography</a:t>
            </a:r>
          </a:p>
          <a:p>
            <a:pPr lvl="1"/>
            <a:r>
              <a:rPr lang="en-US" sz="2400" smtClean="0"/>
              <a:t>Prosperous commerce</a:t>
            </a:r>
          </a:p>
          <a:p>
            <a:pPr lvl="1"/>
            <a:r>
              <a:rPr lang="en-US" sz="2400" smtClean="0"/>
              <a:t>Stronger military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Empire Continued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419600"/>
          </a:xfrm>
        </p:spPr>
        <p:txBody>
          <a:bodyPr/>
          <a:lstStyle/>
          <a:p>
            <a:r>
              <a:rPr lang="en-US" smtClean="0"/>
              <a:t>Continued to use many late Roman ideas</a:t>
            </a:r>
          </a:p>
          <a:p>
            <a:pPr lvl="1"/>
            <a:r>
              <a:rPr lang="en-US" smtClean="0"/>
              <a:t>roads</a:t>
            </a:r>
          </a:p>
          <a:p>
            <a:pPr lvl="1"/>
            <a:r>
              <a:rPr lang="en-US" smtClean="0"/>
              <a:t>taxation</a:t>
            </a:r>
          </a:p>
          <a:p>
            <a:pPr lvl="1"/>
            <a:r>
              <a:rPr lang="en-US" smtClean="0"/>
              <a:t>military structure</a:t>
            </a:r>
          </a:p>
          <a:p>
            <a:pPr lvl="1"/>
            <a:r>
              <a:rPr lang="en-US" smtClean="0"/>
              <a:t>court system</a:t>
            </a:r>
          </a:p>
          <a:p>
            <a:pPr lvl="1"/>
            <a:r>
              <a:rPr lang="en-US" smtClean="0"/>
              <a:t>law codes</a:t>
            </a:r>
          </a:p>
          <a:p>
            <a:pPr lvl="1"/>
            <a:r>
              <a:rPr lang="en-US" smtClean="0"/>
              <a:t>Christianity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419600"/>
          </a:xfrm>
        </p:spPr>
        <p:txBody>
          <a:bodyPr/>
          <a:lstStyle/>
          <a:p>
            <a:r>
              <a:rPr lang="en-US" smtClean="0"/>
              <a:t>Attempt to preserve Roman legacy</a:t>
            </a:r>
          </a:p>
          <a:p>
            <a:pPr lvl="1"/>
            <a:r>
              <a:rPr lang="en-US" smtClean="0"/>
              <a:t>Called themselves Romans</a:t>
            </a:r>
          </a:p>
          <a:p>
            <a:pPr lvl="1"/>
            <a:r>
              <a:rPr lang="en-US" smtClean="0"/>
              <a:t>Forbid German or “barbarian” customs</a:t>
            </a:r>
          </a:p>
          <a:p>
            <a:pPr lvl="2"/>
            <a:r>
              <a:rPr lang="en-US" smtClean="0"/>
              <a:t>Could not wear boots, pants, or clothing made of animal skins</a:t>
            </a:r>
          </a:p>
          <a:p>
            <a:pPr lvl="2"/>
            <a:r>
              <a:rPr lang="en-US" smtClean="0"/>
              <a:t>Could not have long hair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Justinian (527-565)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181600" cy="5257800"/>
          </a:xfrm>
        </p:spPr>
        <p:txBody>
          <a:bodyPr/>
          <a:lstStyle/>
          <a:p>
            <a:r>
              <a:rPr lang="en-US" sz="2800" dirty="0" smtClean="0"/>
              <a:t>Byzantine empire reached greatest size under Justinian (527-565)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Wanted to rebuild Roman Empire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Temporarily regained North Africa, Italy and southern Spain</a:t>
            </a:r>
          </a:p>
          <a:p>
            <a:r>
              <a:rPr lang="en-US" sz="2800" dirty="0" smtClean="0"/>
              <a:t>Wife, Theodora, had considerable power</a:t>
            </a:r>
          </a:p>
          <a:p>
            <a:r>
              <a:rPr lang="en-US" sz="2800" dirty="0" smtClean="0"/>
              <a:t>Rebuilt Constantinople</a:t>
            </a:r>
          </a:p>
          <a:p>
            <a:pPr lvl="1"/>
            <a:r>
              <a:rPr lang="en-US" sz="2400" dirty="0" err="1" smtClean="0"/>
              <a:t>Hagia</a:t>
            </a:r>
            <a:r>
              <a:rPr lang="en-US" sz="2400" dirty="0" smtClean="0"/>
              <a:t> Sophia</a:t>
            </a:r>
          </a:p>
          <a:p>
            <a:r>
              <a:rPr lang="en-US" sz="2800" dirty="0" smtClean="0"/>
              <a:t>Justinian’s Code</a:t>
            </a:r>
          </a:p>
        </p:txBody>
      </p:sp>
      <p:pic>
        <p:nvPicPr>
          <p:cNvPr id="9220" name="Picture 10" descr="Justinia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72150" y="1524000"/>
            <a:ext cx="2990850" cy="3875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r>
              <a:rPr lang="en-US" sz="4800" smtClean="0"/>
              <a:t>Byzantine Empire under Justinian</a:t>
            </a:r>
            <a:endParaRPr lang="en-US" sz="3400" smtClean="0"/>
          </a:p>
        </p:txBody>
      </p:sp>
      <p:pic>
        <p:nvPicPr>
          <p:cNvPr id="10243" name="Picture 13" descr="Byzantine Empir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30363"/>
            <a:ext cx="8839200" cy="4237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nstinian Cod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0" y="68263"/>
            <a:ext cx="6096000" cy="6732587"/>
          </a:xfrm>
        </p:spPr>
      </p:pic>
      <p:sp>
        <p:nvSpPr>
          <p:cNvPr id="6" name="Rectangle 5"/>
          <p:cNvSpPr/>
          <p:nvPr/>
        </p:nvSpPr>
        <p:spPr>
          <a:xfrm>
            <a:off x="0" y="685800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Marriage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133600"/>
            <a:ext cx="2454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Role of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343400"/>
            <a:ext cx="2895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Assault and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Battery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agia_Sophia-l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5562600" y="22860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Hagia Sophia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LEG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LEGANT 1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GANT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GANT 3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5D5D5D"/>
        </a:accent6>
        <a:hlink>
          <a:srgbClr val="474747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5408</TotalTime>
  <Words>603</Words>
  <Application>Microsoft Office PowerPoint</Application>
  <PresentationFormat>On-screen Show (4:3)</PresentationFormat>
  <Paragraphs>150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Calibri</vt:lpstr>
      <vt:lpstr>Comic Sans MS</vt:lpstr>
      <vt:lpstr>ELEGANT</vt:lpstr>
      <vt:lpstr>Byzantine Empire</vt:lpstr>
      <vt:lpstr>Fall of the Roman Empire</vt:lpstr>
      <vt:lpstr>East vs. West</vt:lpstr>
      <vt:lpstr>Eastern Rome: A Survivor Society</vt:lpstr>
      <vt:lpstr>The Empire Continued</vt:lpstr>
      <vt:lpstr>Justinian (527-565)</vt:lpstr>
      <vt:lpstr>Byzantine Empire under Justinian</vt:lpstr>
      <vt:lpstr>Slide 8</vt:lpstr>
      <vt:lpstr>Slide 9</vt:lpstr>
      <vt:lpstr>Slide 10</vt:lpstr>
      <vt:lpstr>The New Roman Empire</vt:lpstr>
      <vt:lpstr>Decline of the Empire</vt:lpstr>
      <vt:lpstr>Byzantine Challenges</vt:lpstr>
      <vt:lpstr>Byzantine Economy</vt:lpstr>
      <vt:lpstr>The “New Rome” - Constantinople</vt:lpstr>
      <vt:lpstr>Constantinople in Byzantine Times</vt:lpstr>
      <vt:lpstr>Byzantine Society</vt:lpstr>
      <vt:lpstr>Byzantine Culture</vt:lpstr>
      <vt:lpstr>The Great Schism - 1054</vt:lpstr>
      <vt:lpstr>Slide 20</vt:lpstr>
      <vt:lpstr>Effects of the Great Schism</vt:lpstr>
      <vt:lpstr>Rise of Russia</vt:lpstr>
      <vt:lpstr>Russia &amp; Christianity</vt:lpstr>
      <vt:lpstr>Kievan Rus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Empire</dc:title>
  <dc:creator>Teacher</dc:creator>
  <cp:lastModifiedBy>Teacher</cp:lastModifiedBy>
  <cp:revision>87</cp:revision>
  <dcterms:modified xsi:type="dcterms:W3CDTF">2015-12-14T14:49:30Z</dcterms:modified>
</cp:coreProperties>
</file>