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56" r:id="rId2"/>
    <p:sldId id="257" r:id="rId3"/>
    <p:sldId id="258" r:id="rId4"/>
    <p:sldId id="270" r:id="rId5"/>
    <p:sldId id="259" r:id="rId6"/>
    <p:sldId id="269" r:id="rId7"/>
    <p:sldId id="268" r:id="rId8"/>
    <p:sldId id="271" r:id="rId9"/>
    <p:sldId id="260" r:id="rId10"/>
    <p:sldId id="261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712910-F7CF-4D77-9784-DB37C21982B8}" type="datetime1">
              <a:rPr lang="en-US"/>
              <a:pPr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442C91-FA4F-4BE9-9782-939EC01AA7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ＭＳ Ｐゴシック" pitchFamily="2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smtClean="0">
                <a:ea typeface="ＭＳ Ｐゴシック" pitchFamily="26" charset="-128"/>
              </a:rPr>
              <a:t>Different punishments for different classes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smtClean="0">
                <a:ea typeface="ＭＳ Ｐゴシック" pitchFamily="26" charset="-128"/>
              </a:rPr>
              <a:t>Emphasis was on retaliation</a:t>
            </a: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 smtClean="0">
                <a:ea typeface="ＭＳ Ｐゴシック" pitchFamily="26" charset="-128"/>
              </a:rPr>
              <a:t>“Eye for an eye”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smtClean="0">
                <a:ea typeface="ＭＳ Ｐゴシック" pitchFamily="26" charset="-128"/>
              </a:rPr>
              <a:t>Government was responsible for social ills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E5D114-6558-495E-9EC1-4475A5B74FD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F2BD7-9293-498C-8CDB-7B0036345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F1449-4167-42D4-9021-3B4F902C86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5C667-58D6-440E-9E92-9DAE497375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43196-1162-43E3-9F97-ECAA67862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E4ADC-207C-4AFD-9818-2D8D3D09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69563-13B1-4403-9175-7C3E795096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5F12A-C185-42FB-B67F-7DE44B9D59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8BDD4-421B-4C58-9D08-0032F847FA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19DAE-C61A-4F4A-88A1-E4FFBB831B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942B1-4EF4-42A3-8473-D4D89CD36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05540-9C38-4558-971E-3B7181537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FFF99C1-5561-4829-B217-98DCA023BF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ＭＳ Ｐゴシック" pitchFamily="26" charset="-128"/>
          <a:cs typeface="ＭＳ Ｐゴシック" pitchFamily="2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ＭＳ Ｐゴシック" pitchFamily="26" charset="-128"/>
          <a:cs typeface="ＭＳ Ｐゴシック" pitchFamily="2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ＭＳ Ｐゴシック" pitchFamily="26" charset="-128"/>
          <a:cs typeface="ＭＳ Ｐゴシック" pitchFamily="2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ＭＳ Ｐゴシック" pitchFamily="26" charset="-128"/>
          <a:cs typeface="ＭＳ Ｐゴシック" pitchFamily="2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City-States in Mesopotamia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533400" indent="-533400" algn="l" eaLnBrk="1" hangingPunct="1">
              <a:lnSpc>
                <a:spcPct val="80000"/>
              </a:lnSpc>
            </a:pPr>
            <a:r>
              <a:rPr lang="en-US" sz="1600" b="1" smtClean="0"/>
              <a:t>Objectives:</a:t>
            </a:r>
          </a:p>
          <a:p>
            <a:pPr marL="533400" indent="-533400" algn="l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600" smtClean="0"/>
              <a:t>Summarize how geography affected culture in the Fertile Crescent.</a:t>
            </a:r>
          </a:p>
          <a:p>
            <a:pPr marL="533400" indent="-533400" algn="l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600" smtClean="0"/>
              <a:t>Describe city-states, and how other cultures learned about them.</a:t>
            </a:r>
          </a:p>
          <a:p>
            <a:pPr marL="533400" indent="-533400" algn="l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600" smtClean="0"/>
              <a:t>Describe Sumerian religious beliefs, social structure, and technology.</a:t>
            </a:r>
          </a:p>
          <a:p>
            <a:pPr marL="533400" indent="-533400" algn="l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600" smtClean="0"/>
              <a:t>Explain the influence of Sumer on later civilizations.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Hammurabi’s Code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4648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First Unified System of Law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Hammurabi united different groups through the establishment of a unified code of law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Laws were engraved in stone and were placed all over the empire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282 specific laws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Was it Fair?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Hammurabi’s Code vs. US Laws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26" charset="-128"/>
              </a:rPr>
              <a:t>Have things changed much?</a:t>
            </a:r>
          </a:p>
        </p:txBody>
      </p:sp>
      <p:pic>
        <p:nvPicPr>
          <p:cNvPr id="19460" name="Picture 5" descr="image?id=2453&amp;rendTypeId=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676400"/>
            <a:ext cx="3048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5867400" y="60960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 upper part of the stele of Hammurabi's code of laws.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Geography of the Fertile Crescent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41910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u="sng" smtClean="0"/>
              <a:t>Fertile Crescent</a:t>
            </a:r>
            <a:r>
              <a:rPr lang="en-US" smtClean="0"/>
              <a:t> – Region lying between Tigris and Euphrates rivers in Southwest Asia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Region is also known as </a:t>
            </a:r>
            <a:r>
              <a:rPr lang="en-US" b="1" u="sng" smtClean="0"/>
              <a:t>Mesopotamia</a:t>
            </a:r>
            <a:r>
              <a:rPr lang="en-US" smtClean="0"/>
              <a:t> “Land Between the Rivers”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Region known for yearly floods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Provided good soil for farming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30000" t="1659" r="1459" b="8295"/>
          <a:stretch>
            <a:fillRect/>
          </a:stretch>
        </p:blipFill>
        <p:spPr bwMode="auto">
          <a:xfrm>
            <a:off x="5334000" y="1676400"/>
            <a:ext cx="33432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8100000" sx="102000" sy="102000" algn="tr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Sumerians Create City-States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44958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By 3,000 B.C., Sumerians had built a number of cities that all shared the same culture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Developed different governments and laws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u="sng" smtClean="0"/>
              <a:t>City-State</a:t>
            </a:r>
            <a:r>
              <a:rPr lang="en-US" sz="2000" smtClean="0"/>
              <a:t> – City and the surrounding land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Functioned as an independent entity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Sumer’s earliest governments were controlled by temple priests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In times of war, priests passed control over a city to a military general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In time, some military leaders became fulltime leaders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Passed on power to their heirs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u="sng" smtClean="0"/>
              <a:t>Dynasty</a:t>
            </a:r>
            <a:r>
              <a:rPr lang="en-US" sz="2000" smtClean="0"/>
              <a:t> – Series of rulers from a single family</a:t>
            </a:r>
          </a:p>
        </p:txBody>
      </p:sp>
      <p:pic>
        <p:nvPicPr>
          <p:cNvPr id="7" name="Picture 6" descr="Standard_of_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30257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8100000" sx="102000" sy="102000" algn="tr" rotWithShape="0">
              <a:srgbClr val="000000">
                <a:alpha val="39999"/>
              </a:srgbClr>
            </a:outerShdw>
          </a:effectLst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5486400" y="60960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Standard of Ur from ancient Sumer ca. 2600 BCE.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Social </a:t>
            </a:r>
            <a:r>
              <a:rPr lang="en-US" u="sng" dirty="0" smtClean="0"/>
              <a:t>stratification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Slavery was common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One could become a slave through war, crime, or debt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Slaves were used in temples, public buildings, or private homes</a:t>
            </a:r>
          </a:p>
          <a:p>
            <a:pPr>
              <a:lnSpc>
                <a:spcPct val="90000"/>
              </a:lnSpc>
            </a:pPr>
            <a:r>
              <a:rPr lang="en-US" u="sng" dirty="0" smtClean="0"/>
              <a:t>Patriarchal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Women could hold most occupations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Sumerian Culture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638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b="1" u="sng" smtClean="0"/>
              <a:t>Polytheism</a:t>
            </a:r>
            <a:r>
              <a:rPr lang="en-US" sz="2100" smtClean="0"/>
              <a:t> – Belief in multiple deities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>
                <a:ea typeface="ＭＳ Ｐゴシック" pitchFamily="26" charset="-128"/>
              </a:rPr>
              <a:t>Different gods controlled the various forces of nature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>
                <a:ea typeface="ＭＳ Ｐゴシック" pitchFamily="26" charset="-128"/>
              </a:rPr>
              <a:t>Sumerians gave their gods human qualities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>
                <a:ea typeface="ＭＳ Ｐゴシック" pitchFamily="26" charset="-128"/>
              </a:rPr>
              <a:t>Gods were wrathful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>
                <a:ea typeface="ＭＳ Ｐゴシック" pitchFamily="26" charset="-128"/>
              </a:rPr>
              <a:t>Offered sacrifices and built ziggurats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b="1" smtClean="0"/>
              <a:t>Life in Sumerian Society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>
                <a:ea typeface="ＭＳ Ｐゴシック" pitchFamily="26" charset="-128"/>
              </a:rPr>
              <a:t>With civilization came the beginning of social 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>
                <a:ea typeface="ＭＳ Ｐゴシック" pitchFamily="26" charset="-128"/>
              </a:rPr>
              <a:t>Women had many rights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b="1" smtClean="0"/>
              <a:t>Sumerian Science and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>
                <a:ea typeface="ＭＳ Ｐゴシック" pitchFamily="26" charset="-128"/>
              </a:rPr>
              <a:t>Arithmetic and geometry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>
                <a:ea typeface="ＭＳ Ｐゴシック" pitchFamily="26" charset="-128"/>
              </a:rPr>
              <a:t>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>
                <a:ea typeface="ＭＳ Ｐゴシック" pitchFamily="26" charset="-128"/>
              </a:rPr>
              <a:t>Cuneiform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1743075"/>
            <a:ext cx="20161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152400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Believed in 3,000 gods</a:t>
            </a:r>
          </a:p>
          <a:p>
            <a:r>
              <a:rPr lang="en-US" dirty="0" smtClean="0"/>
              <a:t>Goal: Appease gods to control nature</a:t>
            </a:r>
          </a:p>
          <a:p>
            <a:r>
              <a:rPr lang="en-US" dirty="0" smtClean="0"/>
              <a:t>Art and literature focus on gods and religion</a:t>
            </a:r>
          </a:p>
          <a:p>
            <a:pPr lvl="1"/>
            <a:r>
              <a:rPr lang="en-US" sz="2400" dirty="0" smtClean="0"/>
              <a:t>Epic of Gilgamesh</a:t>
            </a:r>
          </a:p>
          <a:p>
            <a:pPr lvl="2"/>
            <a:r>
              <a:rPr lang="en-US" sz="2000" dirty="0" smtClean="0"/>
              <a:t>Contains a story of an epic flood</a:t>
            </a:r>
          </a:p>
          <a:p>
            <a:r>
              <a:rPr lang="en-US" dirty="0" smtClean="0"/>
              <a:t>Built ziggurats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ziggur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Science, Technology,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Inventions: wheel, sail, and plow</a:t>
            </a:r>
          </a:p>
          <a:p>
            <a:r>
              <a:rPr lang="en-US" dirty="0" smtClean="0"/>
              <a:t>Bronze metallurgy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system of writing</a:t>
            </a:r>
          </a:p>
          <a:p>
            <a:pPr lvl="1"/>
            <a:r>
              <a:rPr lang="en-US" sz="2400" dirty="0" smtClean="0"/>
              <a:t>Cuneiform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number system</a:t>
            </a:r>
          </a:p>
          <a:p>
            <a:pPr lvl="1"/>
            <a:r>
              <a:rPr lang="en-US" sz="2400" dirty="0" smtClean="0"/>
              <a:t>Based on units of</a:t>
            </a:r>
            <a:br>
              <a:rPr lang="en-US" sz="2400" dirty="0" smtClean="0"/>
            </a:br>
            <a:r>
              <a:rPr lang="en-US" sz="2400" dirty="0" smtClean="0"/>
              <a:t>10, 60, &amp; 360</a:t>
            </a:r>
          </a:p>
          <a:p>
            <a:r>
              <a:rPr lang="en-US" dirty="0" smtClean="0"/>
              <a:t>Astronomy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First Empire Builders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47244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smtClean="0"/>
              <a:t>Sargon of Akkad (2350 B.C.)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Took control of northern and southern Mesopotamia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Created the world’s first empire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u="sng" smtClean="0"/>
              <a:t>Empire</a:t>
            </a:r>
            <a:r>
              <a:rPr lang="en-US" sz="2400" smtClean="0"/>
              <a:t> – Brings together different peoples or nations under one ruler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u="sng" smtClean="0"/>
              <a:t>Babylonian Empire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Capital was located at Babylon on the Euphrates River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Empire reached its peak during the reign of Hammurabi </a:t>
            </a:r>
          </a:p>
        </p:txBody>
      </p:sp>
      <p:pic>
        <p:nvPicPr>
          <p:cNvPr id="6" name="Picture 5" descr="Sarg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3700" y="1676400"/>
            <a:ext cx="32131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8100000" sx="102000" sy="102000" algn="tr" rotWithShape="0">
              <a:srgbClr val="000000">
                <a:alpha val="39999"/>
              </a:srgbClr>
            </a:outerShdw>
          </a:effectLst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5638800" y="62484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Mask of Sargon of Akkad.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8706</TotalTime>
  <Words>475</Words>
  <Application>Microsoft Office PowerPoint</Application>
  <PresentationFormat>On-screen Show (4:3)</PresentationFormat>
  <Paragraphs>80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ＭＳ Ｐゴシック</vt:lpstr>
      <vt:lpstr>Times New Roman</vt:lpstr>
      <vt:lpstr>Wingdings</vt:lpstr>
      <vt:lpstr>Calibri</vt:lpstr>
      <vt:lpstr>Layers</vt:lpstr>
      <vt:lpstr>City-States in Mesopotamia</vt:lpstr>
      <vt:lpstr>Geography of the Fertile Crescent</vt:lpstr>
      <vt:lpstr>Sumerians Create City-States</vt:lpstr>
      <vt:lpstr>Society</vt:lpstr>
      <vt:lpstr>Sumerian Culture</vt:lpstr>
      <vt:lpstr>Religion</vt:lpstr>
      <vt:lpstr>Slide 7</vt:lpstr>
      <vt:lpstr>Science, Technology, Communication</vt:lpstr>
      <vt:lpstr>The First Empire Builders</vt:lpstr>
      <vt:lpstr>Hammurabi’s Code</vt:lpstr>
      <vt:lpstr>Slide 11</vt:lpstr>
    </vt:vector>
  </TitlesOfParts>
  <Company>Cocoa Beach Jr/Sr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City-States in Mesopotamia</dc:title>
  <dc:creator>PAUL</dc:creator>
  <cp:lastModifiedBy>Teacher</cp:lastModifiedBy>
  <cp:revision>19</cp:revision>
  <dcterms:created xsi:type="dcterms:W3CDTF">2014-01-30T14:35:56Z</dcterms:created>
  <dcterms:modified xsi:type="dcterms:W3CDTF">2015-09-17T14:05:19Z</dcterms:modified>
</cp:coreProperties>
</file>