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1" r:id="rId1"/>
  </p:sldMasterIdLst>
  <p:sldIdLst>
    <p:sldId id="256" r:id="rId2"/>
    <p:sldId id="259" r:id="rId3"/>
    <p:sldId id="272" r:id="rId4"/>
    <p:sldId id="260" r:id="rId5"/>
    <p:sldId id="261" r:id="rId6"/>
    <p:sldId id="263" r:id="rId7"/>
    <p:sldId id="266" r:id="rId8"/>
    <p:sldId id="267" r:id="rId9"/>
    <p:sldId id="269" r:id="rId10"/>
    <p:sldId id="275" r:id="rId11"/>
    <p:sldId id="274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90" r:id="rId25"/>
    <p:sldId id="288" r:id="rId26"/>
    <p:sldId id="289" r:id="rId2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-148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verGlyph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10025" y="3048000"/>
            <a:ext cx="11239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7094"/>
            <a:ext cx="7772400" cy="1470025"/>
          </a:xfrm>
        </p:spPr>
        <p:txBody>
          <a:bodyPr anchor="b"/>
          <a:lstStyle>
            <a:lvl1pPr>
              <a:defRPr sz="54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3810000"/>
            <a:ext cx="7770812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96A86E6-0D03-4002-97E2-285D71AFDAB6}" type="datetime1">
              <a:rPr lang="en-US"/>
              <a:pPr/>
              <a:t>3/9/2016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R-Glyph-R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49675" y="4889500"/>
            <a:ext cx="164465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738282"/>
            <a:ext cx="7770813" cy="1048870"/>
          </a:xfrm>
          <a:effectLst/>
        </p:spPr>
        <p:txBody>
          <a:bodyPr rtlCol="0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457200"/>
            <a:ext cx="4572000" cy="3173506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181600"/>
            <a:ext cx="7770813" cy="6858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8A8221-3E98-42D9-BBB0-070D56B99466}" type="datetime1">
              <a:rPr lang="en-US"/>
              <a:pPr/>
              <a:t>3/9/2016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92D54D-E8F4-417C-828B-E9B7F28C39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R-Glyph-R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49675" y="1658938"/>
            <a:ext cx="1644650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286000" indent="-457200">
              <a:defRPr/>
            </a:lvl6pPr>
            <a:lvl7pPr marL="2286000" indent="-457200">
              <a:defRPr/>
            </a:lvl7pPr>
            <a:lvl8pPr marL="2286000" indent="-457200">
              <a:defRPr/>
            </a:lvl8pPr>
            <a:lvl9pPr marL="2286000" indent="-45720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602C80-2770-431A-AD5F-C9D3080BDADE}" type="datetime1">
              <a:rPr lang="en-US"/>
              <a:pPr/>
              <a:t>3/9/2016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1AAE03-02A4-426B-BA26-3DCE3DCB1E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R-Glyph-R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91325" y="2378075"/>
            <a:ext cx="169863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7882"/>
            <a:ext cx="1524000" cy="53250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7882"/>
            <a:ext cx="5889812" cy="5325036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EC9885-A624-46D5-9950-200BEC33689F}" type="datetime1">
              <a:rPr lang="en-US"/>
              <a:pPr/>
              <a:t>3/9/2016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263503-6EA2-418E-B8A4-6EDFC5B27E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R-Glyph-R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49675" y="1658938"/>
            <a:ext cx="1644650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CEAC80-6AD0-486A-A92C-4047552E8DCC}" type="datetime1">
              <a:rPr lang="en-US"/>
              <a:pPr/>
              <a:t>3/9/2016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DA1484-951A-44D5-80CA-E1D2491D05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Glyph-SectionHeade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3173413"/>
            <a:ext cx="10668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26440"/>
            <a:ext cx="7770813" cy="1472184"/>
          </a:xfrm>
        </p:spPr>
        <p:txBody>
          <a:bodyPr anchor="b"/>
          <a:lstStyle>
            <a:lvl1pPr algn="ctr">
              <a:defRPr sz="54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813048"/>
            <a:ext cx="7770813" cy="1755648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2A6394-945D-4B11-A54C-F8C683FAA5CB}" type="datetime1">
              <a:rPr lang="en-US"/>
              <a:pPr/>
              <a:t>3/9/2016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6BA204-A45A-4B96-B61B-7BFCF78461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R-Glyph-R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49675" y="1658938"/>
            <a:ext cx="1644650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FA28A4-022D-4324-8B49-5D850B7710CC}" type="datetime1">
              <a:rPr lang="en-US"/>
              <a:pPr/>
              <a:t>3/9/2016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94A36D-6260-44C1-B69D-D2803C5C12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R-Glyph-R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49675" y="1658938"/>
            <a:ext cx="1644650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27238"/>
            <a:ext cx="3657600" cy="639762"/>
          </a:xfrm>
        </p:spPr>
        <p:txBody>
          <a:bodyPr anchor="ctr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027238"/>
            <a:ext cx="3657600" cy="639762"/>
          </a:xfrm>
        </p:spPr>
        <p:txBody>
          <a:bodyPr anchor="ctr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5393F2-D5E0-45CB-84E5-D967728EF81E}" type="datetime1">
              <a:rPr lang="en-US"/>
              <a:pPr/>
              <a:t>3/9/2016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737161-1385-4C9E-B0B4-187BF17661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R-Glyph-R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49675" y="1658938"/>
            <a:ext cx="1644650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826580-0F23-46BD-A86B-3602E1D524B0}" type="datetime1">
              <a:rPr lang="en-US"/>
              <a:pPr/>
              <a:t>3/9/2016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0DC7EC-A9AF-4F53-9904-DEA75CFB4E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7449BE2-922A-44F9-B835-EFCECDF76E2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AF3DBC6A-BDC0-4C1B-898F-4E5953C169A8}" type="datetime1">
              <a:rPr lang="en-US"/>
              <a:pPr/>
              <a:t>3/9/2016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R-Glyph-R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5288" y="2286000"/>
            <a:ext cx="1644650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6" y="914400"/>
            <a:ext cx="3657600" cy="1162050"/>
          </a:xfrm>
        </p:spPr>
        <p:txBody>
          <a:bodyPr anchor="b"/>
          <a:lstStyle>
            <a:lvl1pPr algn="ctr">
              <a:defRPr sz="3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6118" y="457199"/>
            <a:ext cx="3657600" cy="5410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290763" indent="-461963">
              <a:tabLst/>
              <a:defRPr sz="2000"/>
            </a:lvl6pPr>
            <a:lvl7pPr marL="2290763" indent="-461963">
              <a:tabLst/>
              <a:defRPr sz="2000"/>
            </a:lvl7pPr>
            <a:lvl8pPr marL="2290763" indent="-461963">
              <a:tabLst/>
              <a:defRPr sz="2000"/>
            </a:lvl8pPr>
            <a:lvl9pPr marL="2290763" indent="-461963">
              <a:tabLst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6" y="2590799"/>
            <a:ext cx="3657600" cy="2895601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FFB69C-46B2-42FD-BEA9-0A5AA913D336}" type="datetime1">
              <a:rPr lang="en-US"/>
              <a:pPr/>
              <a:t>3/9/2016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394636-F860-4FFC-932F-91333103F4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R-Glyph-R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05488" y="2286000"/>
            <a:ext cx="1644650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013" y="914400"/>
            <a:ext cx="3657600" cy="1161288"/>
          </a:xfrm>
          <a:effectLst/>
        </p:spPr>
        <p:txBody>
          <a:bodyPr rtlCol="0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58906" y="457200"/>
            <a:ext cx="3657600" cy="5413248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013" y="2587752"/>
            <a:ext cx="3657600" cy="2898648"/>
          </a:xfrm>
        </p:spPr>
        <p:txBody>
          <a:bodyPr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0739ED-9F4F-48D7-935A-B51C0AB9824C}" type="datetime1">
              <a:rPr lang="en-US"/>
              <a:pPr/>
              <a:t>3/9/2016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73B839-7111-4AFC-822D-0C5A8E7A70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89675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sto MT" pitchFamily="-107" charset="0"/>
              </a:defRPr>
            </a:lvl1pPr>
          </a:lstStyle>
          <a:p>
            <a:fld id="{BD3508F7-B6B3-429B-B18E-D02DD4D1C2E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6675"/>
            <a:ext cx="7770813" cy="1371600"/>
          </a:xfrm>
          <a:prstGeom prst="rect">
            <a:avLst/>
          </a:prstGeom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2209800"/>
            <a:ext cx="7770813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289675"/>
            <a:ext cx="23749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sto MT" pitchFamily="-107" charset="0"/>
              </a:defRPr>
            </a:lvl1pPr>
          </a:lstStyle>
          <a:p>
            <a:fld id="{CDADCFE8-C466-4A72-941A-9EDE861D7FE8}" type="datetime1">
              <a:rPr lang="en-US"/>
              <a:pPr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9250" y="6289675"/>
            <a:ext cx="3155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16" r:id="rId7"/>
    <p:sldLayoutId id="2147483823" r:id="rId8"/>
    <p:sldLayoutId id="2147483824" r:id="rId9"/>
    <p:sldLayoutId id="2147483825" r:id="rId10"/>
    <p:sldLayoutId id="2147483826" r:id="rId11"/>
    <p:sldLayoutId id="214748382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effectLst>
            <a:outerShdw blurRad="38100" dist="12700" algn="l" rotWithShape="0">
              <a:prstClr val="black">
                <a:alpha val="40000"/>
              </a:prstClr>
            </a:outerShdw>
          </a:effectLst>
          <a:latin typeface="+mj-lt"/>
          <a:ea typeface="ＭＳ Ｐゴシック" pitchFamily="-107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sto MT" pitchFamily="-107" charset="0"/>
          <a:ea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sto MT" pitchFamily="-107" charset="0"/>
          <a:ea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sto MT" pitchFamily="-107" charset="0"/>
          <a:ea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sto MT" pitchFamily="-107" charset="0"/>
          <a:ea typeface="ＭＳ Ｐゴシック" pitchFamily="-10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sto MT" pitchFamily="-107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sto MT" pitchFamily="-107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sto MT" pitchFamily="-107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sto MT" pitchFamily="-107" charset="0"/>
        </a:defRPr>
      </a:lvl9pPr>
    </p:titleStyle>
    <p:bodyStyle>
      <a:lvl1pPr marL="457200" indent="-457200" algn="l" rtl="0" eaLnBrk="0" fontAlgn="base" hangingPunct="0">
        <a:spcBef>
          <a:spcPts val="2000"/>
        </a:spcBef>
        <a:spcAft>
          <a:spcPct val="0"/>
        </a:spcAft>
        <a:buClr>
          <a:srgbClr val="BEAE98"/>
        </a:buClr>
        <a:buFont typeface="Wingdings" pitchFamily="-107" charset="2"/>
        <a:buChar char=""/>
        <a:defRPr sz="2400" kern="1200">
          <a:solidFill>
            <a:schemeClr val="tx2"/>
          </a:solidFill>
          <a:latin typeface="+mn-lt"/>
          <a:ea typeface="ＭＳ Ｐゴシック" pitchFamily="-107" charset="-128"/>
          <a:cs typeface="+mn-cs"/>
        </a:defRPr>
      </a:lvl1pPr>
      <a:lvl2pPr marL="914400" indent="-457200" algn="l" rtl="0" eaLnBrk="0" fontAlgn="base" hangingPunct="0">
        <a:spcBef>
          <a:spcPts val="600"/>
        </a:spcBef>
        <a:spcAft>
          <a:spcPct val="0"/>
        </a:spcAft>
        <a:buClr>
          <a:srgbClr val="695942"/>
        </a:buClr>
        <a:buFont typeface="Wingdings" pitchFamily="-107" charset="2"/>
        <a:buChar char=""/>
        <a:defRPr sz="2200" kern="1200">
          <a:solidFill>
            <a:schemeClr val="tx2"/>
          </a:solidFill>
          <a:latin typeface="+mn-lt"/>
          <a:ea typeface="ＭＳ Ｐゴシック" pitchFamily="-107" charset="-128"/>
          <a:cs typeface="+mn-cs"/>
        </a:defRPr>
      </a:lvl2pPr>
      <a:lvl3pPr marL="1371600" indent="-457200" algn="l" rtl="0" eaLnBrk="0" fontAlgn="base" hangingPunct="0">
        <a:spcBef>
          <a:spcPts val="600"/>
        </a:spcBef>
        <a:spcAft>
          <a:spcPct val="0"/>
        </a:spcAft>
        <a:buClr>
          <a:srgbClr val="BEAE98"/>
        </a:buClr>
        <a:buFont typeface="Wingdings" pitchFamily="-107" charset="2"/>
        <a:buChar char=""/>
        <a:defRPr sz="2000" kern="1200">
          <a:solidFill>
            <a:schemeClr val="tx2"/>
          </a:solidFill>
          <a:latin typeface="+mn-lt"/>
          <a:ea typeface="ＭＳ Ｐゴシック" pitchFamily="-107" charset="-128"/>
          <a:cs typeface="+mn-cs"/>
        </a:defRPr>
      </a:lvl3pPr>
      <a:lvl4pPr marL="1828800" indent="-457200" algn="l" rtl="0" eaLnBrk="0" fontAlgn="base" hangingPunct="0">
        <a:spcBef>
          <a:spcPts val="600"/>
        </a:spcBef>
        <a:spcAft>
          <a:spcPct val="0"/>
        </a:spcAft>
        <a:buClr>
          <a:srgbClr val="695942"/>
        </a:buClr>
        <a:buFont typeface="Wingdings" pitchFamily="-107" charset="2"/>
        <a:buChar char=""/>
        <a:defRPr kern="1200">
          <a:solidFill>
            <a:schemeClr val="tx2"/>
          </a:solidFill>
          <a:latin typeface="+mn-lt"/>
          <a:ea typeface="ＭＳ Ｐゴシック" pitchFamily="-107" charset="-128"/>
          <a:cs typeface="+mn-cs"/>
        </a:defRPr>
      </a:lvl4pPr>
      <a:lvl5pPr marL="2286000" indent="-457200" algn="l" rtl="0" eaLnBrk="0" fontAlgn="base" hangingPunct="0">
        <a:spcBef>
          <a:spcPts val="600"/>
        </a:spcBef>
        <a:spcAft>
          <a:spcPct val="0"/>
        </a:spcAft>
        <a:buClr>
          <a:srgbClr val="BEAE98"/>
        </a:buClr>
        <a:buFont typeface="Wingdings" pitchFamily="-107" charset="2"/>
        <a:buChar char=""/>
        <a:defRPr kern="1200">
          <a:solidFill>
            <a:schemeClr val="tx2"/>
          </a:solidFill>
          <a:latin typeface="+mn-lt"/>
          <a:ea typeface="ＭＳ Ｐゴシック" pitchFamily="-107" charset="-128"/>
          <a:cs typeface="+mn-cs"/>
        </a:defRPr>
      </a:lvl5pPr>
      <a:lvl6pPr marL="2743200" indent="-461963" algn="l" defTabSz="914400" rtl="0" eaLnBrk="1" latinLnBrk="0" hangingPunct="1">
        <a:spcBef>
          <a:spcPct val="200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ct val="200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0674"/>
            <a:ext cx="7772400" cy="2846446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</a:rPr>
              <a:t>Absolutism </a:t>
            </a:r>
            <a:r>
              <a:rPr lang="en-US" dirty="0" smtClean="0">
                <a:ea typeface="+mj-ea"/>
              </a:rPr>
              <a:t>and the American Revolution</a:t>
            </a:r>
            <a:endParaRPr lang="en-US" dirty="0">
              <a:ea typeface="+mj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10000"/>
            <a:ext cx="7770813" cy="1752600"/>
          </a:xfrm>
        </p:spPr>
        <p:txBody>
          <a:bodyPr/>
          <a:lstStyle/>
          <a:p>
            <a:pPr eaLnBrk="1" hangingPunct="1"/>
            <a:endParaRPr lang="en-US" sz="2800" smtClean="0">
              <a:solidFill>
                <a:schemeClr val="tx1"/>
              </a:solidFill>
              <a:effectLst>
                <a:outerShdw blurRad="38100" dist="38100" dir="2700000" algn="tl">
                  <a:srgbClr val="46464A"/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6675"/>
            <a:ext cx="7770813" cy="1604963"/>
          </a:xfrm>
        </p:spPr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Russia </a:t>
            </a: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-107" charset="2"/>
              </a:rPr>
              <a:t> </a:t>
            </a: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Peter the Great (Peter I)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4963" y="1889125"/>
            <a:ext cx="5429250" cy="46624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Came to the throne in 1689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Wanted to bring Russia into contact with the rest of Europe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Forced the nobility to adopt western ways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Sent Russians to study in Europe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Brought the Eastern Orthodox Church under his control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Brought agriculture &amp; factories under government control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  <p:pic>
        <p:nvPicPr>
          <p:cNvPr id="23556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4213" y="1889125"/>
            <a:ext cx="3144837" cy="466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6700"/>
            <a:ext cx="7770813" cy="1371600"/>
          </a:xfrm>
        </p:spPr>
        <p:txBody>
          <a:bodyPr/>
          <a:lstStyle/>
          <a:p>
            <a:pPr eaLnBrk="1" hangingPunct="1"/>
            <a:r>
              <a:rPr lang="en-US" sz="45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Russia </a:t>
            </a:r>
            <a:r>
              <a:rPr lang="en-US" sz="4500" smtClean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-107" charset="2"/>
              </a:rPr>
              <a:t> </a:t>
            </a:r>
            <a:r>
              <a:rPr lang="en-US" sz="45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Catherine the Great</a:t>
            </a:r>
            <a:br>
              <a:rPr lang="en-US" sz="45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5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(1762 - 1796)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60863" y="2209800"/>
            <a:ext cx="4411662" cy="4291013"/>
          </a:xfrm>
        </p:spPr>
        <p:txBody>
          <a:bodyPr/>
          <a:lstStyle/>
          <a:p>
            <a:pPr eaLnBrk="1" hangingPunct="1"/>
            <a:r>
              <a:rPr lang="en-US" smtClean="0"/>
              <a:t>Greatly influenced by European thinkers</a:t>
            </a:r>
          </a:p>
          <a:p>
            <a:pPr eaLnBrk="1" hangingPunct="1"/>
            <a:r>
              <a:rPr lang="en-US" smtClean="0"/>
              <a:t>Expanded Russia’s borders to the south &amp; west</a:t>
            </a:r>
          </a:p>
          <a:p>
            <a:pPr eaLnBrk="1" hangingPunct="1"/>
            <a:r>
              <a:rPr lang="en-US" smtClean="0"/>
              <a:t>Peasants in Russia lived very poorly and were crushed whenever they started an uprising</a:t>
            </a:r>
          </a:p>
        </p:txBody>
      </p:sp>
      <p:pic>
        <p:nvPicPr>
          <p:cNvPr id="24580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1950" y="1903413"/>
            <a:ext cx="3765550" cy="459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036116"/>
            <a:ext cx="7772400" cy="3732159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The North American Revolution</a:t>
            </a:r>
            <a:br>
              <a:rPr lang="en-US" dirty="0" smtClean="0">
                <a:ea typeface="+mj-ea"/>
              </a:rPr>
            </a:br>
            <a:r>
              <a:rPr lang="en-US" dirty="0" smtClean="0">
                <a:ea typeface="+mj-ea"/>
              </a:rPr>
              <a:t/>
            </a:r>
            <a:br>
              <a:rPr lang="en-US" dirty="0" smtClean="0">
                <a:ea typeface="+mj-ea"/>
              </a:rPr>
            </a:br>
            <a:r>
              <a:rPr lang="en-US" dirty="0" smtClean="0">
                <a:ea typeface="+mj-ea"/>
              </a:rPr>
              <a:t>(1775-1787)</a:t>
            </a:r>
            <a:endParaRPr lang="en-US" dirty="0"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Comparing Atlantic Revolutions</a:t>
            </a:r>
          </a:p>
        </p:txBody>
      </p:sp>
      <p:sp>
        <p:nvSpPr>
          <p:cNvPr id="26627" name="Text Placeholder 3"/>
          <p:cNvSpPr>
            <a:spLocks noGrp="1"/>
          </p:cNvSpPr>
          <p:nvPr>
            <p:ph type="body" idx="1"/>
          </p:nvPr>
        </p:nvSpPr>
        <p:spPr>
          <a:xfrm>
            <a:off x="685800" y="1843088"/>
            <a:ext cx="3657600" cy="639762"/>
          </a:xfrm>
        </p:spPr>
        <p:txBody>
          <a:bodyPr/>
          <a:lstStyle/>
          <a:p>
            <a:pPr eaLnBrk="1" hangingPunct="1"/>
            <a:r>
              <a:rPr lang="en-US" smtClean="0"/>
              <a:t>Ideas Under Attack</a:t>
            </a:r>
          </a:p>
        </p:txBody>
      </p:sp>
      <p:sp>
        <p:nvSpPr>
          <p:cNvPr id="26628" name="Content Placeholder 4"/>
          <p:cNvSpPr>
            <a:spLocks noGrp="1"/>
          </p:cNvSpPr>
          <p:nvPr>
            <p:ph sz="half" idx="2"/>
          </p:nvPr>
        </p:nvSpPr>
        <p:spPr>
          <a:xfrm>
            <a:off x="685800" y="2667000"/>
            <a:ext cx="3657600" cy="3200400"/>
          </a:xfrm>
        </p:spPr>
        <p:txBody>
          <a:bodyPr/>
          <a:lstStyle/>
          <a:p>
            <a:pPr eaLnBrk="1" hangingPunct="1"/>
            <a:r>
              <a:rPr lang="en-US" sz="2400" smtClean="0"/>
              <a:t>Divine right of kings</a:t>
            </a:r>
          </a:p>
          <a:p>
            <a:pPr eaLnBrk="1" hangingPunct="1"/>
            <a:r>
              <a:rPr lang="en-US" sz="2400" smtClean="0"/>
              <a:t>State control of trade</a:t>
            </a:r>
          </a:p>
          <a:p>
            <a:pPr eaLnBrk="1" hangingPunct="1"/>
            <a:r>
              <a:rPr lang="en-US" sz="2400" smtClean="0"/>
              <a:t>Aristocratic privilege</a:t>
            </a:r>
          </a:p>
          <a:p>
            <a:pPr eaLnBrk="1" hangingPunct="1"/>
            <a:r>
              <a:rPr lang="en-US" sz="2400" smtClean="0"/>
              <a:t>Authority of a single church</a:t>
            </a:r>
          </a:p>
        </p:txBody>
      </p:sp>
      <p:sp>
        <p:nvSpPr>
          <p:cNvPr id="26629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799013" y="1916113"/>
            <a:ext cx="3657600" cy="639762"/>
          </a:xfrm>
        </p:spPr>
        <p:txBody>
          <a:bodyPr/>
          <a:lstStyle/>
          <a:p>
            <a:pPr eaLnBrk="1" hangingPunct="1"/>
            <a:r>
              <a:rPr lang="en-US" smtClean="0"/>
              <a:t>Shared Ideals</a:t>
            </a:r>
          </a:p>
        </p:txBody>
      </p:sp>
      <p:sp>
        <p:nvSpPr>
          <p:cNvPr id="26630" name="Content Placeholder 6"/>
          <p:cNvSpPr>
            <a:spLocks noGrp="1"/>
          </p:cNvSpPr>
          <p:nvPr>
            <p:ph sz="quarter" idx="4"/>
          </p:nvPr>
        </p:nvSpPr>
        <p:spPr>
          <a:xfrm>
            <a:off x="4800600" y="2667000"/>
            <a:ext cx="3938588" cy="39846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Liberty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Equality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Free trade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Religious tolerance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Human rationality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Democracy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Popular sovereignty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217488"/>
            <a:ext cx="7770813" cy="1220787"/>
          </a:xfrm>
        </p:spPr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North American Revolution</a:t>
            </a:r>
          </a:p>
        </p:txBody>
      </p:sp>
      <p:sp>
        <p:nvSpPr>
          <p:cNvPr id="27651" name="Content Placeholder 7"/>
          <p:cNvSpPr>
            <a:spLocks noGrp="1"/>
          </p:cNvSpPr>
          <p:nvPr>
            <p:ph idx="1"/>
          </p:nvPr>
        </p:nvSpPr>
        <p:spPr>
          <a:xfrm>
            <a:off x="685800" y="1938338"/>
            <a:ext cx="7770813" cy="4662487"/>
          </a:xfrm>
        </p:spPr>
        <p:txBody>
          <a:bodyPr/>
          <a:lstStyle/>
          <a:p>
            <a:pPr eaLnBrk="1" hangingPunct="1"/>
            <a:r>
              <a:rPr lang="en-US" smtClean="0"/>
              <a:t>Struggle for independence from oppressive British rule</a:t>
            </a:r>
          </a:p>
          <a:p>
            <a:pPr eaLnBrk="1" hangingPunct="1"/>
            <a:r>
              <a:rPr lang="en-US" smtClean="0"/>
              <a:t>An effort to preserve the existing liberties of the colonies rather than create new ones</a:t>
            </a:r>
          </a:p>
          <a:p>
            <a:pPr eaLnBrk="1" hangingPunct="1"/>
            <a:r>
              <a:rPr lang="en-US" smtClean="0"/>
              <a:t>Up to this point </a:t>
            </a:r>
            <a:r>
              <a:rPr lang="en-US" smtClean="0">
                <a:sym typeface="Wingdings" pitchFamily="-107" charset="2"/>
              </a:rPr>
              <a:t> British colonists had enjoyed local autonomy and little interference from Britain</a:t>
            </a:r>
          </a:p>
          <a:p>
            <a:pPr eaLnBrk="1" hangingPunct="1"/>
            <a:r>
              <a:rPr lang="en-US" smtClean="0">
                <a:sym typeface="Wingdings" pitchFamily="-107" charset="2"/>
              </a:rPr>
              <a:t>The British government was:</a:t>
            </a:r>
          </a:p>
          <a:p>
            <a:pPr lvl="1" eaLnBrk="1" hangingPunct="1"/>
            <a:r>
              <a:rPr lang="en-US" smtClean="0">
                <a:sym typeface="Wingdings" pitchFamily="-107" charset="2"/>
              </a:rPr>
              <a:t>Tied up in internal conflicts</a:t>
            </a:r>
          </a:p>
          <a:p>
            <a:pPr lvl="1" eaLnBrk="1" hangingPunct="1"/>
            <a:r>
              <a:rPr lang="en-US" smtClean="0">
                <a:sym typeface="Wingdings" pitchFamily="-107" charset="2"/>
              </a:rPr>
              <a:t>Tied up in European wars (especially with France)</a:t>
            </a:r>
          </a:p>
          <a:p>
            <a:pPr lvl="1" eaLnBrk="1" hangingPunct="1"/>
            <a:r>
              <a:rPr lang="en-US" smtClean="0">
                <a:sym typeface="Wingdings" pitchFamily="-107" charset="2"/>
              </a:rPr>
              <a:t>More concerned with its Caribbean colonies because those were more profitable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North American Revolution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3157538" y="1871663"/>
            <a:ext cx="5664200" cy="48466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200" smtClean="0"/>
              <a:t>What changed? </a:t>
            </a:r>
            <a:r>
              <a:rPr lang="en-US" sz="2200" smtClean="0">
                <a:sym typeface="Wingdings" pitchFamily="-107" charset="2"/>
              </a:rPr>
              <a:t> British government started to tighten its control over the colonies and to extract more revenue from them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smtClean="0">
                <a:sym typeface="Wingdings" pitchFamily="-107" charset="2"/>
              </a:rPr>
              <a:t>Why?  British treasury was drained and national debt was through the roof due to its global struggles with France – Britain needed money!!!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smtClean="0">
                <a:sym typeface="Wingdings" pitchFamily="-107" charset="2"/>
              </a:rPr>
              <a:t>What did they do?  Imposed a variety of new taxes and tariffs on the colonists without their consent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sym typeface="Wingdings" pitchFamily="-107" charset="2"/>
              </a:rPr>
              <a:t>Colonists couldn’t do anything because they had no representatives in the British Parliament</a:t>
            </a:r>
          </a:p>
        </p:txBody>
      </p:sp>
      <p:pic>
        <p:nvPicPr>
          <p:cNvPr id="28676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5" y="1738313"/>
            <a:ext cx="2817813" cy="412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TextBox 4"/>
          <p:cNvSpPr txBox="1">
            <a:spLocks noChangeArrowheads="1"/>
          </p:cNvSpPr>
          <p:nvPr/>
        </p:nvSpPr>
        <p:spPr bwMode="auto">
          <a:xfrm>
            <a:off x="257175" y="5983288"/>
            <a:ext cx="29003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sto MT" pitchFamily="-107" charset="0"/>
              </a:rPr>
              <a:t>King George III</a:t>
            </a:r>
          </a:p>
          <a:p>
            <a:pPr algn="ctr"/>
            <a:r>
              <a:rPr lang="en-US">
                <a:latin typeface="Calisto MT" pitchFamily="-107" charset="0"/>
              </a:rPr>
              <a:t>“Tyrant” King of England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0825"/>
            <a:ext cx="7770813" cy="1354138"/>
          </a:xfrm>
        </p:spPr>
        <p:txBody>
          <a:bodyPr/>
          <a:lstStyle/>
          <a:p>
            <a:pPr eaLnBrk="1" hangingPunct="1"/>
            <a:r>
              <a:rPr lang="en-US" sz="4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New Colonial Taxes</a:t>
            </a:r>
            <a:br>
              <a:rPr lang="en-US" sz="40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(Just a few examples…)</a:t>
            </a:r>
          </a:p>
        </p:txBody>
      </p:sp>
      <p:pic>
        <p:nvPicPr>
          <p:cNvPr id="2969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41675" y="3346450"/>
            <a:ext cx="26193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Box 4"/>
          <p:cNvSpPr txBox="1">
            <a:spLocks noChangeArrowheads="1"/>
          </p:cNvSpPr>
          <p:nvPr/>
        </p:nvSpPr>
        <p:spPr bwMode="auto">
          <a:xfrm>
            <a:off x="3008313" y="2222500"/>
            <a:ext cx="30067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sto MT" pitchFamily="-107" charset="0"/>
              </a:rPr>
              <a:t>Stamp Act (1765)</a:t>
            </a:r>
          </a:p>
          <a:p>
            <a:pPr algn="ctr"/>
            <a:r>
              <a:rPr lang="en-US">
                <a:latin typeface="Calisto MT" pitchFamily="-107" charset="0"/>
              </a:rPr>
              <a:t>Placed a direct tax on all printed materials</a:t>
            </a:r>
          </a:p>
        </p:txBody>
      </p:sp>
      <p:pic>
        <p:nvPicPr>
          <p:cNvPr id="29701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3325" y="1820863"/>
            <a:ext cx="2538413" cy="304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TextBox 6"/>
          <p:cNvSpPr txBox="1">
            <a:spLocks noChangeArrowheads="1"/>
          </p:cNvSpPr>
          <p:nvPr/>
        </p:nvSpPr>
        <p:spPr bwMode="auto">
          <a:xfrm>
            <a:off x="6283325" y="5065713"/>
            <a:ext cx="26574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sto MT" pitchFamily="-107" charset="0"/>
              </a:rPr>
              <a:t>Tea Act (1773)</a:t>
            </a:r>
          </a:p>
          <a:p>
            <a:pPr algn="ctr"/>
            <a:r>
              <a:rPr lang="en-US">
                <a:latin typeface="Calisto MT" pitchFamily="-107" charset="0"/>
              </a:rPr>
              <a:t>Placed a 3-cents-per-pound tax on tea</a:t>
            </a:r>
          </a:p>
        </p:txBody>
      </p:sp>
      <p:pic>
        <p:nvPicPr>
          <p:cNvPr id="29703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1138" y="1820863"/>
            <a:ext cx="2797175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4" name="TextBox 8"/>
          <p:cNvSpPr txBox="1">
            <a:spLocks noChangeArrowheads="1"/>
          </p:cNvSpPr>
          <p:nvPr/>
        </p:nvSpPr>
        <p:spPr bwMode="auto">
          <a:xfrm>
            <a:off x="152400" y="5100638"/>
            <a:ext cx="30083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sto MT" pitchFamily="-107" charset="0"/>
              </a:rPr>
              <a:t>Sugar Act (1764)</a:t>
            </a:r>
          </a:p>
          <a:p>
            <a:pPr algn="ctr"/>
            <a:r>
              <a:rPr lang="en-US">
                <a:latin typeface="Calisto MT" pitchFamily="-107" charset="0"/>
              </a:rPr>
              <a:t>Placed a tax on sugar and molasses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68300"/>
            <a:ext cx="7770813" cy="4344988"/>
          </a:xfrm>
        </p:spPr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Colonial Unrest</a:t>
            </a:r>
            <a:b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5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After many unsuccessful attempts at peaceful resolutions with the British Parliament, the colonists started to get restless…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1613"/>
            <a:ext cx="7770813" cy="1371600"/>
          </a:xfrm>
        </p:spPr>
        <p:txBody>
          <a:bodyPr/>
          <a:lstStyle/>
          <a:p>
            <a:pPr eaLnBrk="1" hangingPunct="1"/>
            <a:r>
              <a:rPr lang="en-US" sz="45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Tar and Feathering of Tax Collectors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685800" y="5899150"/>
            <a:ext cx="7770813" cy="668338"/>
          </a:xfrm>
        </p:spPr>
        <p:txBody>
          <a:bodyPr/>
          <a:lstStyle/>
          <a:p>
            <a:pPr marL="0" indent="0" algn="ctr" eaLnBrk="1" hangingPunct="1">
              <a:buFont typeface="Wingdings" pitchFamily="-107" charset="2"/>
              <a:buNone/>
            </a:pPr>
            <a:r>
              <a:rPr lang="en-US" sz="2800" smtClean="0"/>
              <a:t>“No taxation without representation!”</a:t>
            </a:r>
          </a:p>
        </p:txBody>
      </p:sp>
      <p:pic>
        <p:nvPicPr>
          <p:cNvPr id="31748" name="Picture 6" descr="tar_and_feather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0863" y="1660525"/>
            <a:ext cx="544830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0038"/>
            <a:ext cx="5937250" cy="1354137"/>
          </a:xfrm>
        </p:spPr>
        <p:txBody>
          <a:bodyPr/>
          <a:lstStyle/>
          <a:p>
            <a:pPr algn="l" eaLnBrk="1" hangingPunct="1"/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Boston Massacre (1770)</a:t>
            </a:r>
          </a:p>
        </p:txBody>
      </p:sp>
      <p:pic>
        <p:nvPicPr>
          <p:cNvPr id="32771" name="Picture 4" descr="c-bostonmassac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6088" y="1928813"/>
            <a:ext cx="8077200" cy="385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5" descr="CrispusAttucks-portrait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228600"/>
            <a:ext cx="2354263" cy="277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TextBox 5"/>
          <p:cNvSpPr txBox="1">
            <a:spLocks noChangeArrowheads="1"/>
          </p:cNvSpPr>
          <p:nvPr/>
        </p:nvSpPr>
        <p:spPr bwMode="auto">
          <a:xfrm>
            <a:off x="446088" y="5781675"/>
            <a:ext cx="83089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latin typeface="Calisto MT" pitchFamily="-107" charset="0"/>
              </a:rPr>
              <a:t>5 colonists killed by British soldiers</a:t>
            </a:r>
          </a:p>
          <a:p>
            <a:pPr algn="ctr"/>
            <a:r>
              <a:rPr lang="en-US" sz="2400">
                <a:latin typeface="Calisto MT" pitchFamily="-107" charset="0"/>
              </a:rPr>
              <a:t>1</a:t>
            </a:r>
            <a:r>
              <a:rPr lang="en-US" sz="2400" baseline="30000">
                <a:latin typeface="Calisto MT" pitchFamily="-107" charset="0"/>
              </a:rPr>
              <a:t>st</a:t>
            </a:r>
            <a:r>
              <a:rPr lang="en-US" sz="2400">
                <a:latin typeface="Calisto MT" pitchFamily="-107" charset="0"/>
              </a:rPr>
              <a:t> death = Crispus Attacks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>
                <a:ea typeface="+mj-ea"/>
              </a:rPr>
              <a:t>Absolutism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06625"/>
            <a:ext cx="7772400" cy="42703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Absolutism = placed unlimited power in the monarch and his advisors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European monarchs wanted complete control and total loyalty of their subjects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Ruled by </a:t>
            </a:r>
            <a:r>
              <a:rPr lang="en-US" sz="2800" u="sng" smtClean="0"/>
              <a:t>divine right</a:t>
            </a:r>
            <a:r>
              <a:rPr lang="en-US" sz="2800" smtClean="0"/>
              <a:t> = idea that monarchs receive their power directly from God and are responsible to God alone for their actions</a:t>
            </a:r>
          </a:p>
        </p:txBody>
      </p:sp>
      <p:pic>
        <p:nvPicPr>
          <p:cNvPr id="15364" name="Picture 4" descr="789crow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386245">
            <a:off x="6473825" y="293688"/>
            <a:ext cx="1985963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 descr="789crow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01729">
            <a:off x="681038" y="266700"/>
            <a:ext cx="19812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Boston Tea Party (1772)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5648325" y="1981200"/>
            <a:ext cx="3240088" cy="4330700"/>
          </a:xfrm>
        </p:spPr>
        <p:txBody>
          <a:bodyPr/>
          <a:lstStyle/>
          <a:p>
            <a:pPr eaLnBrk="1" hangingPunct="1"/>
            <a:r>
              <a:rPr lang="en-US" sz="2800" smtClean="0"/>
              <a:t>Colonists dressed up as Native Americans</a:t>
            </a:r>
          </a:p>
          <a:p>
            <a:pPr eaLnBrk="1" hangingPunct="1"/>
            <a:r>
              <a:rPr lang="en-US" sz="2800" smtClean="0"/>
              <a:t>Dumped crates of tea and other goods into Boston Harbor</a:t>
            </a:r>
          </a:p>
        </p:txBody>
      </p:sp>
      <p:pic>
        <p:nvPicPr>
          <p:cNvPr id="33796" name="Picture 4" descr="boston_tea_part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981200"/>
            <a:ext cx="5284788" cy="433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33363"/>
            <a:ext cx="7770813" cy="1387475"/>
          </a:xfrm>
        </p:spPr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Creation of Volunteer Armies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384175" y="2209800"/>
            <a:ext cx="3876675" cy="3973513"/>
          </a:xfrm>
        </p:spPr>
        <p:txBody>
          <a:bodyPr/>
          <a:lstStyle/>
          <a:p>
            <a:pPr eaLnBrk="1" hangingPunct="1"/>
            <a:r>
              <a:rPr lang="en-US" sz="2800" smtClean="0"/>
              <a:t>Created in each colony</a:t>
            </a:r>
          </a:p>
          <a:p>
            <a:pPr eaLnBrk="1" hangingPunct="1"/>
            <a:r>
              <a:rPr lang="en-US" sz="2800" smtClean="0"/>
              <a:t>“Minutemen” </a:t>
            </a:r>
            <a:r>
              <a:rPr lang="en-US" sz="2800" smtClean="0">
                <a:sym typeface="Wingdings" pitchFamily="-107" charset="2"/>
              </a:rPr>
              <a:t> ready at a minute’s notice</a:t>
            </a:r>
            <a:endParaRPr lang="en-US" sz="2800" smtClean="0"/>
          </a:p>
        </p:txBody>
      </p:sp>
      <p:pic>
        <p:nvPicPr>
          <p:cNvPr id="34820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8338" y="2089150"/>
            <a:ext cx="4127500" cy="445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6675"/>
            <a:ext cx="7770813" cy="1504950"/>
          </a:xfrm>
        </p:spPr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Declaration of Independence (1776)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3859213" y="2055813"/>
            <a:ext cx="5097462" cy="4629150"/>
          </a:xfrm>
        </p:spPr>
        <p:txBody>
          <a:bodyPr/>
          <a:lstStyle/>
          <a:p>
            <a:pPr eaLnBrk="1" hangingPunct="1"/>
            <a:r>
              <a:rPr lang="en-US" smtClean="0"/>
              <a:t>Inalienable rights = life, liberty, and pursuit of happiness; can</a:t>
            </a:r>
            <a:r>
              <a:rPr lang="en-US" smtClean="0">
                <a:latin typeface="Arial" charset="0"/>
              </a:rPr>
              <a:t>’</a:t>
            </a:r>
            <a:r>
              <a:rPr lang="en-US" smtClean="0"/>
              <a:t>t be taken away</a:t>
            </a:r>
          </a:p>
          <a:p>
            <a:pPr eaLnBrk="1" hangingPunct="1"/>
            <a:r>
              <a:rPr lang="en-US" smtClean="0"/>
              <a:t>Government created by a contract between the people and the government</a:t>
            </a:r>
          </a:p>
          <a:p>
            <a:pPr eaLnBrk="1" hangingPunct="1"/>
            <a:r>
              <a:rPr lang="en-US" smtClean="0"/>
              <a:t>If the government fails, people can overthrow it</a:t>
            </a:r>
          </a:p>
          <a:p>
            <a:pPr eaLnBrk="1" hangingPunct="1"/>
            <a:r>
              <a:rPr lang="en-US" smtClean="0"/>
              <a:t>Listed the colonists’ grievances with King George III</a:t>
            </a:r>
          </a:p>
        </p:txBody>
      </p:sp>
      <p:pic>
        <p:nvPicPr>
          <p:cNvPr id="35844" name="Picture 4" descr="declaration-of-independen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981200"/>
            <a:ext cx="355441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7488"/>
            <a:ext cx="7770813" cy="1220787"/>
          </a:xfrm>
        </p:spPr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War for Independence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233363" y="1922463"/>
            <a:ext cx="4946650" cy="4678362"/>
          </a:xfrm>
        </p:spPr>
        <p:txBody>
          <a:bodyPr/>
          <a:lstStyle/>
          <a:p>
            <a:pPr eaLnBrk="1" hangingPunct="1"/>
            <a:r>
              <a:rPr lang="en-US" smtClean="0"/>
              <a:t>With this declaration, there was no turning back </a:t>
            </a:r>
            <a:r>
              <a:rPr lang="en-US" smtClean="0">
                <a:sym typeface="Wingdings" pitchFamily="-107" charset="2"/>
              </a:rPr>
              <a:t> the war for independence was officially on</a:t>
            </a:r>
          </a:p>
          <a:p>
            <a:pPr eaLnBrk="1" hangingPunct="1"/>
            <a:r>
              <a:rPr lang="en-US" smtClean="0">
                <a:sym typeface="Wingdings" pitchFamily="-107" charset="2"/>
              </a:rPr>
              <a:t>Leader of colonial army = George Washington</a:t>
            </a:r>
          </a:p>
          <a:p>
            <a:pPr eaLnBrk="1" hangingPunct="1"/>
            <a:r>
              <a:rPr lang="en-US" smtClean="0">
                <a:sym typeface="Wingdings" pitchFamily="-107" charset="2"/>
              </a:rPr>
              <a:t>1781 = Britain surrendered to the Americans in Yorktown, Virginia</a:t>
            </a:r>
          </a:p>
          <a:p>
            <a:pPr eaLnBrk="1" hangingPunct="1"/>
            <a:r>
              <a:rPr lang="en-US" smtClean="0">
                <a:sym typeface="Wingdings" pitchFamily="-107" charset="2"/>
              </a:rPr>
              <a:t>With </a:t>
            </a:r>
            <a:r>
              <a:rPr lang="en-US" u="sng" smtClean="0">
                <a:sym typeface="Wingdings" pitchFamily="-107" charset="2"/>
              </a:rPr>
              <a:t>considerable</a:t>
            </a:r>
            <a:r>
              <a:rPr lang="en-US" smtClean="0">
                <a:sym typeface="Wingdings" pitchFamily="-107" charset="2"/>
              </a:rPr>
              <a:t> aid from the French, the colonists were victorious</a:t>
            </a:r>
            <a:endParaRPr lang="en-US" smtClean="0"/>
          </a:p>
        </p:txBody>
      </p:sp>
      <p:pic>
        <p:nvPicPr>
          <p:cNvPr id="36868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07013" y="1922463"/>
            <a:ext cx="3598862" cy="397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TextBox 4"/>
          <p:cNvSpPr txBox="1">
            <a:spLocks noChangeArrowheads="1"/>
          </p:cNvSpPr>
          <p:nvPr/>
        </p:nvSpPr>
        <p:spPr bwMode="auto">
          <a:xfrm>
            <a:off x="5307013" y="5899150"/>
            <a:ext cx="35988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sto MT" pitchFamily="-107" charset="0"/>
              </a:rPr>
              <a:t>George Washington at the British Surrender at Yorktown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U.S. Constitution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19600" y="1905000"/>
            <a:ext cx="460375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Put the political ideals of the Enlightenment into practice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Federal system = power shared between national and state governments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3 Branches = executive, legislative, and judicial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System of check and balances</a:t>
            </a:r>
          </a:p>
        </p:txBody>
      </p:sp>
      <p:pic>
        <p:nvPicPr>
          <p:cNvPr id="37892" name="Picture 4" descr="002-0731161909-Constitu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133600"/>
            <a:ext cx="3962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Results of the Revolution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076700" y="1938338"/>
            <a:ext cx="4846638" cy="4646612"/>
          </a:xfrm>
        </p:spPr>
        <p:txBody>
          <a:bodyPr/>
          <a:lstStyle/>
          <a:p>
            <a:pPr eaLnBrk="1" hangingPunct="1"/>
            <a:r>
              <a:rPr lang="en-US" sz="2600" smtClean="0"/>
              <a:t>Not accompanied by any huge social transformation</a:t>
            </a:r>
          </a:p>
          <a:p>
            <a:pPr eaLnBrk="1" hangingPunct="1"/>
            <a:r>
              <a:rPr lang="en-US" sz="2600" smtClean="0"/>
              <a:t>Accelerated the established democratic tendencies</a:t>
            </a:r>
          </a:p>
          <a:p>
            <a:pPr eaLnBrk="1" hangingPunct="1"/>
            <a:r>
              <a:rPr lang="en-US" sz="2600" smtClean="0"/>
              <a:t>Political authority = still in the hands of elites who had led the revolution</a:t>
            </a:r>
          </a:p>
          <a:p>
            <a:pPr eaLnBrk="1" hangingPunct="1"/>
            <a:r>
              <a:rPr lang="en-US" sz="2600" smtClean="0"/>
              <a:t>Property requirements for voting = lowered</a:t>
            </a:r>
          </a:p>
        </p:txBody>
      </p:sp>
      <p:pic>
        <p:nvPicPr>
          <p:cNvPr id="38916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00" y="1938338"/>
            <a:ext cx="3898900" cy="409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Results of the Revolution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250825" y="2209800"/>
            <a:ext cx="4227513" cy="4124325"/>
          </a:xfrm>
        </p:spPr>
        <p:txBody>
          <a:bodyPr/>
          <a:lstStyle/>
          <a:p>
            <a:pPr eaLnBrk="1" hangingPunct="1"/>
            <a:r>
              <a:rPr lang="en-US" sz="2800" smtClean="0"/>
              <a:t>Initiated the political breakdown of Europe’s “New World” empires</a:t>
            </a:r>
          </a:p>
          <a:p>
            <a:pPr eaLnBrk="1" hangingPunct="1"/>
            <a:r>
              <a:rPr lang="en-US" sz="2800" smtClean="0"/>
              <a:t>Inspired future revolutions and revolutionary leaders</a:t>
            </a:r>
          </a:p>
        </p:txBody>
      </p:sp>
      <p:pic>
        <p:nvPicPr>
          <p:cNvPr id="39940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9163" y="2209800"/>
            <a:ext cx="3976687" cy="374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73288"/>
            <a:ext cx="7770813" cy="1620837"/>
          </a:xfrm>
        </p:spPr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Some of the most famous absolute monarchs…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23850"/>
            <a:ext cx="5791200" cy="1143000"/>
          </a:xfrm>
        </p:spPr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Spain </a:t>
            </a: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-107" charset="2"/>
              </a:rPr>
              <a:t></a:t>
            </a: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Philip II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05000"/>
            <a:ext cx="4953000" cy="45783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Most powerful monarch in Spanish history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Strong Catholic -- wanted to end Protestantism in Spain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Supported the Inquisition &amp; persecution of Jews and Muslims in Spain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Wanted to expand his control in Europe --&gt; often led to costly wars</a:t>
            </a:r>
          </a:p>
        </p:txBody>
      </p:sp>
      <p:pic>
        <p:nvPicPr>
          <p:cNvPr id="17412" name="Picture 4" descr="PhilipIIofSpa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4763" y="304800"/>
            <a:ext cx="25209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inquisition-whee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6363" y="3581400"/>
            <a:ext cx="3128962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152400"/>
            <a:ext cx="5257800" cy="838200"/>
          </a:xfrm>
        </p:spPr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Spain </a:t>
            </a: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-107" charset="2"/>
              </a:rPr>
              <a:t></a:t>
            </a: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Philip II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24400" y="1295400"/>
            <a:ext cx="4248150" cy="5181600"/>
          </a:xfrm>
        </p:spPr>
        <p:txBody>
          <a:bodyPr/>
          <a:lstStyle/>
          <a:p>
            <a:pPr eaLnBrk="1" hangingPunct="1"/>
            <a:r>
              <a:rPr lang="en-US" sz="2800" smtClean="0"/>
              <a:t>1588 = Spanish Armada -- Philip II organized a fleet of ships to invade England</a:t>
            </a:r>
          </a:p>
          <a:p>
            <a:pPr lvl="1" eaLnBrk="1" hangingPunct="1"/>
            <a:r>
              <a:rPr lang="en-US" sz="2400" smtClean="0"/>
              <a:t>He clashed with the Protestant ruler of England = Queen Elizabeth I</a:t>
            </a:r>
          </a:p>
          <a:p>
            <a:pPr lvl="1" eaLnBrk="1" hangingPunct="1"/>
            <a:r>
              <a:rPr lang="en-US" sz="2400" smtClean="0"/>
              <a:t>England won</a:t>
            </a:r>
          </a:p>
          <a:p>
            <a:pPr lvl="1" eaLnBrk="1" hangingPunct="1"/>
            <a:r>
              <a:rPr lang="en-US" sz="2400" smtClean="0"/>
              <a:t>Started the decline of Spain</a:t>
            </a:r>
          </a:p>
          <a:p>
            <a:pPr lvl="1" eaLnBrk="1" hangingPunct="1"/>
            <a:r>
              <a:rPr lang="en-US" sz="2400" smtClean="0"/>
              <a:t>Hurt power of Philip II</a:t>
            </a:r>
          </a:p>
        </p:txBody>
      </p:sp>
      <p:pic>
        <p:nvPicPr>
          <p:cNvPr id="18436" name="Picture 5" descr="English_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169988"/>
            <a:ext cx="4419600" cy="258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6" descr="ElizabethI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3962400"/>
            <a:ext cx="2514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7" descr="king-philip-ii-spai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962400"/>
            <a:ext cx="1752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702675" cy="974725"/>
          </a:xfrm>
        </p:spPr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England </a:t>
            </a: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-107" charset="2"/>
              </a:rPr>
              <a:t></a:t>
            </a: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The Tudors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4260850"/>
            <a:ext cx="8626475" cy="23685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Henry VII = the first Tudor monarch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Henry VIII = most powerful of all Tudor monarchs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Queen Elizabeth I = created the Anglican Church</a:t>
            </a:r>
          </a:p>
        </p:txBody>
      </p:sp>
      <p:pic>
        <p:nvPicPr>
          <p:cNvPr id="19460" name="Picture 4" descr="henry_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2225"/>
            <a:ext cx="227171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henry-vii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78138" y="1292225"/>
            <a:ext cx="25876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5" descr="QueenElizabet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30875" y="1292225"/>
            <a:ext cx="3124200" cy="275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France </a:t>
            </a: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-107" charset="2"/>
              </a:rPr>
              <a:t></a:t>
            </a: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Louis XIV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4975" y="1922463"/>
            <a:ext cx="4862513" cy="4494212"/>
          </a:xfrm>
        </p:spPr>
        <p:txBody>
          <a:bodyPr/>
          <a:lstStyle/>
          <a:p>
            <a:pPr eaLnBrk="1" hangingPunct="1"/>
            <a:r>
              <a:rPr lang="en-US" sz="2600" smtClean="0"/>
              <a:t>Most powerful French monarch</a:t>
            </a:r>
          </a:p>
          <a:p>
            <a:pPr eaLnBrk="1" hangingPunct="1"/>
            <a:r>
              <a:rPr lang="en-US" sz="2600" smtClean="0"/>
              <a:t>Became King at the age of 5</a:t>
            </a:r>
          </a:p>
          <a:p>
            <a:pPr eaLnBrk="1" hangingPunct="1"/>
            <a:r>
              <a:rPr lang="en-US" sz="2600" smtClean="0"/>
              <a:t>Ruled for 72 years</a:t>
            </a:r>
          </a:p>
          <a:p>
            <a:pPr eaLnBrk="1" hangingPunct="1"/>
            <a:r>
              <a:rPr lang="en-US" sz="2600" smtClean="0"/>
              <a:t>Motto = </a:t>
            </a:r>
            <a:r>
              <a:rPr lang="ja-JP" altLang="en-US" sz="2600" smtClean="0">
                <a:ea typeface="ＭＳ 明朝" pitchFamily="-107" charset="-128"/>
              </a:rPr>
              <a:t>“</a:t>
            </a:r>
            <a:r>
              <a:rPr lang="en-US" sz="2600" smtClean="0"/>
              <a:t>I am the state</a:t>
            </a:r>
            <a:r>
              <a:rPr lang="ja-JP" altLang="en-US" sz="2600" smtClean="0">
                <a:ea typeface="ＭＳ 明朝" pitchFamily="-107" charset="-128"/>
              </a:rPr>
              <a:t>”</a:t>
            </a:r>
            <a:endParaRPr lang="en-US" sz="2600" smtClean="0"/>
          </a:p>
          <a:p>
            <a:pPr eaLnBrk="1" hangingPunct="1"/>
            <a:r>
              <a:rPr lang="en-US" sz="2600" smtClean="0"/>
              <a:t>Nickname = the </a:t>
            </a:r>
            <a:r>
              <a:rPr lang="ja-JP" altLang="en-US" sz="2600" smtClean="0">
                <a:ea typeface="ＭＳ 明朝" pitchFamily="-107" charset="-128"/>
              </a:rPr>
              <a:t>“</a:t>
            </a:r>
            <a:r>
              <a:rPr lang="en-US" sz="2600" smtClean="0"/>
              <a:t>Sun King</a:t>
            </a:r>
            <a:r>
              <a:rPr lang="ja-JP" altLang="en-US" sz="2600" smtClean="0">
                <a:ea typeface="ＭＳ 明朝" pitchFamily="-107" charset="-128"/>
              </a:rPr>
              <a:t>”</a:t>
            </a:r>
            <a:r>
              <a:rPr lang="en-US" sz="2600" smtClean="0"/>
              <a:t> -- because everything revolves around him</a:t>
            </a:r>
          </a:p>
        </p:txBody>
      </p:sp>
      <p:pic>
        <p:nvPicPr>
          <p:cNvPr id="20484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7488" y="1922463"/>
            <a:ext cx="3575050" cy="449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France </a:t>
            </a: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-107" charset="2"/>
              </a:rPr>
              <a:t></a:t>
            </a: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Louis XIV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781675"/>
            <a:ext cx="7770813" cy="804863"/>
          </a:xfrm>
        </p:spPr>
        <p:txBody>
          <a:bodyPr/>
          <a:lstStyle/>
          <a:p>
            <a:pPr marL="0" indent="0" algn="ctr" eaLnBrk="1" hangingPunct="1">
              <a:buFont typeface="Wingdings" pitchFamily="-107" charset="2"/>
              <a:buNone/>
            </a:pPr>
            <a:r>
              <a:rPr lang="en-US" sz="2800" smtClean="0"/>
              <a:t>Built the extravagant Palace of Versailles</a:t>
            </a:r>
          </a:p>
        </p:txBody>
      </p:sp>
      <p:pic>
        <p:nvPicPr>
          <p:cNvPr id="21508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00" y="1438275"/>
            <a:ext cx="8521700" cy="416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6675"/>
            <a:ext cx="7770813" cy="1520825"/>
          </a:xfrm>
        </p:spPr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France </a:t>
            </a: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-107" charset="2"/>
              </a:rPr>
              <a:t></a:t>
            </a: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Louis XIV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75000" y="1838325"/>
            <a:ext cx="5764213" cy="48133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Unjust tax system --&gt; poor paid most of the taxes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Nobles, clergy, and government officials didn’t have to pay taxes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Eventually leads to the French Revolution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Religious policy = he saw Huguenots (French Protestants) as a threat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Wanted them to be Catholic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Revoked Edict of Nantes --&gt; they could no longer practice their religion and their kids had to become Catholics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200,000 Huguenots left France</a:t>
            </a:r>
          </a:p>
          <a:p>
            <a:pPr lvl="1" eaLnBrk="1" hangingPunct="1">
              <a:lnSpc>
                <a:spcPct val="90000"/>
              </a:lnSpc>
            </a:pPr>
            <a:endParaRPr lang="en-US" smtClean="0"/>
          </a:p>
        </p:txBody>
      </p:sp>
      <p:pic>
        <p:nvPicPr>
          <p:cNvPr id="22532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013" y="1587500"/>
            <a:ext cx="2830512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Folio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Folio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Foli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20000"/>
              </a:schemeClr>
              <a:schemeClr val="phClr">
                <a:tint val="70000"/>
                <a:satMod val="300000"/>
                <a:lumMod val="110000"/>
              </a:schemeClr>
            </a:duotone>
          </a:blip>
          <a:tile tx="0" ty="0" sx="50000" sy="50000" flip="none" algn="tl"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8100" dist="25400" dir="54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st="25400">
              <a:srgbClr val="000000">
                <a:alpha val="50000"/>
              </a:srgbClr>
            </a:inn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3000"/>
                <a:lumMod val="10000"/>
              </a:schemeClr>
              <a:schemeClr val="phClr">
                <a:tint val="91000"/>
                <a:satMod val="500000"/>
                <a:lumMod val="125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BlackTie">
    <a:dk1>
      <a:srgbClr val="000000"/>
    </a:dk1>
    <a:lt1>
      <a:srgbClr val="FFFFFF"/>
    </a:lt1>
    <a:dk2>
      <a:srgbClr val="46464A"/>
    </a:dk2>
    <a:lt2>
      <a:srgbClr val="E3DCCF"/>
    </a:lt2>
    <a:accent1>
      <a:srgbClr val="6F6F74"/>
    </a:accent1>
    <a:accent2>
      <a:srgbClr val="A7B789"/>
    </a:accent2>
    <a:accent3>
      <a:srgbClr val="BEAE98"/>
    </a:accent3>
    <a:accent4>
      <a:srgbClr val="92A9B9"/>
    </a:accent4>
    <a:accent5>
      <a:srgbClr val="9C8265"/>
    </a:accent5>
    <a:accent6>
      <a:srgbClr val="8D6974"/>
    </a:accent6>
    <a:hlink>
      <a:srgbClr val="67AABF"/>
    </a:hlink>
    <a:folHlink>
      <a:srgbClr val="B1B5A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Folio.thmx</Template>
  <TotalTime>1370</TotalTime>
  <Words>893</Words>
  <Application>Microsoft Office PowerPoint</Application>
  <PresentationFormat>On-screen Show (4:3)</PresentationFormat>
  <Paragraphs>121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ＭＳ Ｐゴシック</vt:lpstr>
      <vt:lpstr>Calisto MT</vt:lpstr>
      <vt:lpstr>Wingdings</vt:lpstr>
      <vt:lpstr>Calibri</vt:lpstr>
      <vt:lpstr>ＭＳ 明朝</vt:lpstr>
      <vt:lpstr>Folio</vt:lpstr>
      <vt:lpstr>Absolutism and the American Revolution</vt:lpstr>
      <vt:lpstr>Absolutism</vt:lpstr>
      <vt:lpstr>Some of the most famous absolute monarchs…</vt:lpstr>
      <vt:lpstr>Spain  Philip II</vt:lpstr>
      <vt:lpstr>Spain  Philip II</vt:lpstr>
      <vt:lpstr>England  The Tudors</vt:lpstr>
      <vt:lpstr>France  Louis XIV</vt:lpstr>
      <vt:lpstr>France  Louis XIV</vt:lpstr>
      <vt:lpstr>France  Louis XIV</vt:lpstr>
      <vt:lpstr>Russia  Peter the Great (Peter I)</vt:lpstr>
      <vt:lpstr>Russia  Catherine the Great (1762 - 1796)</vt:lpstr>
      <vt:lpstr>The North American Revolution  (1775-1787)</vt:lpstr>
      <vt:lpstr>Comparing Atlantic Revolutions</vt:lpstr>
      <vt:lpstr>North American Revolution</vt:lpstr>
      <vt:lpstr>North American Revolution</vt:lpstr>
      <vt:lpstr>New Colonial Taxes (Just a few examples…)</vt:lpstr>
      <vt:lpstr>Colonial Unrest  After many unsuccessful attempts at peaceful resolutions with the British Parliament, the colonists started to get restless…</vt:lpstr>
      <vt:lpstr>Tar and Feathering of Tax Collectors</vt:lpstr>
      <vt:lpstr>Boston Massacre (1770)</vt:lpstr>
      <vt:lpstr>Boston Tea Party (1772)</vt:lpstr>
      <vt:lpstr>Creation of Volunteer Armies</vt:lpstr>
      <vt:lpstr>Declaration of Independence (1776)</vt:lpstr>
      <vt:lpstr>War for Independence</vt:lpstr>
      <vt:lpstr>U.S. Constitution</vt:lpstr>
      <vt:lpstr>Results of the Revolution</vt:lpstr>
      <vt:lpstr>Results of the Revolution</vt:lpstr>
    </vt:vector>
  </TitlesOfParts>
  <Company>Griffin-Spalding County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Atlantic Revolutions and their Echoes 1750-1914</dc:title>
  <dc:creator>Elise Cona</dc:creator>
  <cp:lastModifiedBy>Teacher</cp:lastModifiedBy>
  <cp:revision>23</cp:revision>
  <dcterms:created xsi:type="dcterms:W3CDTF">2012-02-06T15:40:36Z</dcterms:created>
  <dcterms:modified xsi:type="dcterms:W3CDTF">2016-03-10T12:40:02Z</dcterms:modified>
</cp:coreProperties>
</file>