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77" r:id="rId3"/>
    <p:sldId id="279" r:id="rId4"/>
    <p:sldId id="278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6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6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6ECBD-FEAC-4543-83A4-E9E78B41751F}" type="datetimeFigureOut">
              <a:rPr lang="en-US" smtClean="0"/>
              <a:pPr/>
              <a:t>4/4/2016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971F3-D0B7-4014-B3C1-C3501015DD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6ECBD-FEAC-4543-83A4-E9E78B41751F}" type="datetimeFigureOut">
              <a:rPr lang="en-US" smtClean="0"/>
              <a:pPr/>
              <a:t>4/4/2016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971F3-D0B7-4014-B3C1-C3501015DD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6ECBD-FEAC-4543-83A4-E9E78B41751F}" type="datetimeFigureOut">
              <a:rPr lang="en-US" smtClean="0"/>
              <a:pPr/>
              <a:t>4/4/2016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971F3-D0B7-4014-B3C1-C3501015DD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6ECBD-FEAC-4543-83A4-E9E78B41751F}" type="datetimeFigureOut">
              <a:rPr lang="en-US" smtClean="0"/>
              <a:pPr/>
              <a:t>4/4/2016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971F3-D0B7-4014-B3C1-C3501015DD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6ECBD-FEAC-4543-83A4-E9E78B41751F}" type="datetimeFigureOut">
              <a:rPr lang="en-US" smtClean="0"/>
              <a:pPr/>
              <a:t>4/4/2016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971F3-D0B7-4014-B3C1-C3501015DD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6ECBD-FEAC-4543-83A4-E9E78B41751F}" type="datetimeFigureOut">
              <a:rPr lang="en-US" smtClean="0"/>
              <a:pPr/>
              <a:t>4/4/2016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971F3-D0B7-4014-B3C1-C3501015DD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6ECBD-FEAC-4543-83A4-E9E78B41751F}" type="datetimeFigureOut">
              <a:rPr lang="en-US" smtClean="0"/>
              <a:pPr/>
              <a:t>4/4/2016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971F3-D0B7-4014-B3C1-C3501015DD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6ECBD-FEAC-4543-83A4-E9E78B41751F}" type="datetimeFigureOut">
              <a:rPr lang="en-US" smtClean="0"/>
              <a:pPr/>
              <a:t>4/4/2016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971F3-D0B7-4014-B3C1-C3501015DD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6ECBD-FEAC-4543-83A4-E9E78B41751F}" type="datetimeFigureOut">
              <a:rPr lang="en-US" smtClean="0"/>
              <a:pPr/>
              <a:t>4/4/2016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971F3-D0B7-4014-B3C1-C3501015DD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6ECBD-FEAC-4543-83A4-E9E78B41751F}" type="datetimeFigureOut">
              <a:rPr lang="en-US" smtClean="0"/>
              <a:pPr/>
              <a:t>4/4/2016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971F3-D0B7-4014-B3C1-C3501015DD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F7F6ECBD-FEAC-4543-83A4-E9E78B41751F}" type="datetimeFigureOut">
              <a:rPr lang="en-US" smtClean="0"/>
              <a:pPr/>
              <a:t>4/4/2016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462971F3-D0B7-4014-B3C1-C3501015DD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F7F6ECBD-FEAC-4543-83A4-E9E78B41751F}" type="datetimeFigureOut">
              <a:rPr lang="en-US" smtClean="0"/>
              <a:pPr/>
              <a:t>4/4/2016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462971F3-D0B7-4014-B3C1-C3501015DD2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457200"/>
            <a:ext cx="8382000" cy="22098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latin typeface="Lucida Calligraphy" pitchFamily="66" charset="0"/>
              </a:rPr>
              <a:t>The Rise of Japan in the 19</a:t>
            </a:r>
            <a:r>
              <a:rPr lang="en-US" b="1" baseline="30000" dirty="0" smtClean="0">
                <a:latin typeface="Lucida Calligraphy" pitchFamily="66" charset="0"/>
              </a:rPr>
              <a:t>th</a:t>
            </a:r>
            <a:r>
              <a:rPr lang="en-US" b="1" dirty="0" smtClean="0">
                <a:latin typeface="Lucida Calligraphy" pitchFamily="66" charset="0"/>
              </a:rPr>
              <a:t> Century</a:t>
            </a:r>
            <a:br>
              <a:rPr lang="en-US" b="1" dirty="0" smtClean="0">
                <a:latin typeface="Lucida Calligraphy" pitchFamily="66" charset="0"/>
              </a:rPr>
            </a:br>
            <a:r>
              <a:rPr lang="en-US" b="1" dirty="0" smtClean="0">
                <a:latin typeface="Lucida Calligraphy" pitchFamily="66" charset="0"/>
              </a:rPr>
              <a:t>(1800 – 1914)</a:t>
            </a:r>
            <a:endParaRPr lang="en-US" b="1" dirty="0">
              <a:latin typeface="Lucida Calligraphy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2667000"/>
            <a:ext cx="8458200" cy="2286000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endParaRPr lang="en-US" sz="28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81000" y="2590800"/>
            <a:ext cx="838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Economic and Urban Changes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76401"/>
            <a:ext cx="5105400" cy="5029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Peasants supposed to: devote themselves to farming, live simply, and avoid luxuries</a:t>
            </a:r>
          </a:p>
          <a:p>
            <a:r>
              <a:rPr lang="en-US" dirty="0" smtClean="0"/>
              <a:t>Many peasants ignored this “law” and moved to the cities to become artisans or merchants</a:t>
            </a:r>
          </a:p>
          <a:p>
            <a:pPr lvl="1"/>
            <a:r>
              <a:rPr lang="en-US" dirty="0" smtClean="0"/>
              <a:t>Ignored their “status” and imitated their superiors </a:t>
            </a:r>
            <a:r>
              <a:rPr lang="en-US" dirty="0" smtClean="0">
                <a:sym typeface="Wingdings" pitchFamily="2" charset="2"/>
              </a:rPr>
              <a:t> example: used umbrellas instead of straw hats in the rain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257800" y="5943600"/>
            <a:ext cx="3505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/>
              <a:t>Japanese Peasants</a:t>
            </a:r>
            <a:endParaRPr lang="en-US" sz="1600" i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The Tokugawa Shogunate:</a:t>
            </a:r>
            <a:br>
              <a:rPr lang="en-US" dirty="0" smtClean="0"/>
            </a:br>
            <a:r>
              <a:rPr lang="en-US" dirty="0" smtClean="0"/>
              <a:t>Losing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1676401"/>
            <a:ext cx="5029200" cy="4953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In addition to these economic and social changes, other factors contributed to </a:t>
            </a:r>
            <a:r>
              <a:rPr lang="en-US" i="1" dirty="0" smtClean="0"/>
              <a:t>Shogunate’s</a:t>
            </a:r>
            <a:r>
              <a:rPr lang="en-US" dirty="0" smtClean="0"/>
              <a:t> loss of control in the early 1800s:</a:t>
            </a:r>
          </a:p>
          <a:p>
            <a:pPr lvl="1"/>
            <a:r>
              <a:rPr lang="en-US" dirty="0" smtClean="0"/>
              <a:t>Corrupt and harsh officials</a:t>
            </a:r>
          </a:p>
          <a:p>
            <a:pPr lvl="1"/>
            <a:r>
              <a:rPr lang="en-US" dirty="0" smtClean="0"/>
              <a:t>Severe famine in the 1830s that the shogunate could not deal with effectively</a:t>
            </a:r>
          </a:p>
          <a:p>
            <a:pPr lvl="1"/>
            <a:r>
              <a:rPr lang="en-US" dirty="0" smtClean="0"/>
              <a:t>Expressions of frustration from the poor </a:t>
            </a:r>
            <a:r>
              <a:rPr lang="en-US" dirty="0" smtClean="0">
                <a:sym typeface="Wingdings" pitchFamily="2" charset="2"/>
              </a:rPr>
              <a:t> peasant uprisings and urban riots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5715000"/>
            <a:ext cx="3657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/>
              <a:t>Japanese Peasant Infantry</a:t>
            </a:r>
            <a:endParaRPr lang="en-US" sz="1600" i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American Intrusion of Japan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1"/>
            <a:ext cx="5334000" cy="50292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Since the early 1600s = Japan had </a:t>
            </a:r>
            <a:r>
              <a:rPr lang="en-US" u="sng" dirty="0" smtClean="0"/>
              <a:t>deliberately</a:t>
            </a:r>
            <a:r>
              <a:rPr lang="en-US" dirty="0" smtClean="0"/>
              <a:t> limited its contact with the West</a:t>
            </a:r>
          </a:p>
          <a:p>
            <a:pPr lvl="1"/>
            <a:r>
              <a:rPr lang="en-US" dirty="0" smtClean="0"/>
              <a:t>Expulsion of European missionaries</a:t>
            </a:r>
          </a:p>
          <a:p>
            <a:pPr lvl="1"/>
            <a:r>
              <a:rPr lang="en-US" dirty="0" smtClean="0"/>
              <a:t>Harsh suppression of Christianity</a:t>
            </a:r>
          </a:p>
          <a:p>
            <a:pPr lvl="1"/>
            <a:r>
              <a:rPr lang="en-US" dirty="0" smtClean="0"/>
              <a:t>Japanese forbidden from leaving</a:t>
            </a:r>
          </a:p>
          <a:p>
            <a:pPr lvl="1"/>
            <a:r>
              <a:rPr lang="en-US" dirty="0" smtClean="0"/>
              <a:t>Only 1 port where the Dutch were allowed to trade</a:t>
            </a:r>
          </a:p>
          <a:p>
            <a:r>
              <a:rPr lang="en-US" dirty="0" smtClean="0"/>
              <a:t>Early 1800s = European countries and the U.S. were “knocking on Japan’s door” to persuade them to reopen contact with the West</a:t>
            </a:r>
          </a:p>
          <a:p>
            <a:pPr lvl="1"/>
            <a:r>
              <a:rPr lang="en-US" dirty="0" smtClean="0"/>
              <a:t>All were turned away</a:t>
            </a:r>
          </a:p>
          <a:p>
            <a:pPr lvl="1"/>
            <a:r>
              <a:rPr lang="en-US" dirty="0" smtClean="0"/>
              <a:t>Even shipwrecked sailors were jailed or executed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486400" y="5791200"/>
            <a:ext cx="335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/>
              <a:t>Nagasaki Bay</a:t>
            </a:r>
          </a:p>
          <a:p>
            <a:pPr algn="ctr"/>
            <a:r>
              <a:rPr lang="en-US" sz="1600" i="1" dirty="0" smtClean="0"/>
              <a:t>Dutch Port during Japanese Isolationism</a:t>
            </a:r>
            <a:endParaRPr lang="en-US" sz="1600" i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American Intrusion of Japan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5200" y="1600200"/>
            <a:ext cx="5410200" cy="5105399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1853 = U.S. Commodore Matthew Perry “opened” Japan</a:t>
            </a:r>
          </a:p>
          <a:p>
            <a:r>
              <a:rPr lang="en-US" dirty="0" smtClean="0"/>
              <a:t>Commodore Perry demanded:</a:t>
            </a:r>
          </a:p>
          <a:p>
            <a:pPr lvl="1"/>
            <a:r>
              <a:rPr lang="en-US" dirty="0" smtClean="0"/>
              <a:t>Humane treatment of castaways</a:t>
            </a:r>
          </a:p>
          <a:p>
            <a:pPr lvl="1"/>
            <a:r>
              <a:rPr lang="en-US" dirty="0" smtClean="0"/>
              <a:t>Right of American ships to refuel and buy supplies</a:t>
            </a:r>
          </a:p>
          <a:p>
            <a:pPr lvl="1"/>
            <a:r>
              <a:rPr lang="en-US" dirty="0" smtClean="0"/>
              <a:t>Opening of Japanese  ports for trade</a:t>
            </a:r>
          </a:p>
          <a:p>
            <a:r>
              <a:rPr lang="en-US" dirty="0" smtClean="0"/>
              <a:t>He was authorized to use force if necessary, but Commodore Perry approached the Japanese with gifts and a white flag</a:t>
            </a:r>
          </a:p>
          <a:p>
            <a:pPr lvl="1"/>
            <a:r>
              <a:rPr lang="en-US" dirty="0" smtClean="0"/>
              <a:t>War was avoided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752600"/>
            <a:ext cx="3352800" cy="4495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" y="6248400"/>
            <a:ext cx="3352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/>
              <a:t>Commodore Perry Lands in Japan</a:t>
            </a:r>
            <a:endParaRPr lang="en-US" sz="1600" i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American Intrusion of Japan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4876800" cy="5029199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Japan agreed to a series of unequal treaties with the U.S. and different Western powers</a:t>
            </a:r>
          </a:p>
          <a:p>
            <a:pPr lvl="1"/>
            <a:r>
              <a:rPr lang="en-US" dirty="0" smtClean="0"/>
              <a:t>They knew what happened to China when it resisted European demands – did not want that outcome</a:t>
            </a:r>
          </a:p>
          <a:p>
            <a:r>
              <a:rPr lang="en-US" dirty="0" smtClean="0"/>
              <a:t>Results of this decision:</a:t>
            </a:r>
          </a:p>
          <a:p>
            <a:pPr lvl="1"/>
            <a:r>
              <a:rPr lang="en-US" dirty="0" smtClean="0"/>
              <a:t>Loss of support for the ruling </a:t>
            </a:r>
            <a:r>
              <a:rPr lang="en-US" i="1" dirty="0" smtClean="0"/>
              <a:t>shogunate</a:t>
            </a:r>
            <a:endParaRPr lang="en-US" dirty="0" smtClean="0"/>
          </a:p>
          <a:p>
            <a:pPr lvl="1"/>
            <a:r>
              <a:rPr lang="en-US" dirty="0" smtClean="0"/>
              <a:t>Brief civil war</a:t>
            </a:r>
          </a:p>
          <a:p>
            <a:pPr lvl="1"/>
            <a:r>
              <a:rPr lang="en-US" dirty="0" smtClean="0"/>
              <a:t>1868 = political takeover by a group of </a:t>
            </a:r>
            <a:r>
              <a:rPr lang="en-US" i="1" dirty="0" smtClean="0"/>
              <a:t>samurai</a:t>
            </a:r>
            <a:r>
              <a:rPr lang="en-US" dirty="0" smtClean="0"/>
              <a:t> from southern Japan  </a:t>
            </a:r>
            <a:r>
              <a:rPr lang="en-US" dirty="0" smtClean="0">
                <a:sym typeface="Wingdings" pitchFamily="2" charset="2"/>
              </a:rPr>
              <a:t> called the Meiji Restoration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029200" y="5943600"/>
            <a:ext cx="3962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/>
              <a:t>“</a:t>
            </a:r>
            <a:r>
              <a:rPr lang="en-US" sz="1600" i="1" dirty="0" err="1" smtClean="0"/>
              <a:t>Eejanaika</a:t>
            </a:r>
            <a:r>
              <a:rPr lang="en-US" sz="1600" i="1" dirty="0" smtClean="0"/>
              <a:t>”</a:t>
            </a:r>
          </a:p>
          <a:p>
            <a:pPr algn="ctr"/>
            <a:r>
              <a:rPr lang="en-US" sz="1600" i="1" dirty="0" smtClean="0"/>
              <a:t>Dancing on the Eve of the Meiji Restoration</a:t>
            </a:r>
            <a:endParaRPr lang="en-US" sz="1600" i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Meiji Restoration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5600" y="1600200"/>
            <a:ext cx="6096000" cy="5105399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Goals of the Meiji Restoration:</a:t>
            </a:r>
          </a:p>
          <a:p>
            <a:pPr lvl="1"/>
            <a:r>
              <a:rPr lang="en-US" dirty="0" smtClean="0"/>
              <a:t>Save Japan from foreign domination</a:t>
            </a:r>
          </a:p>
          <a:p>
            <a:pPr lvl="1"/>
            <a:r>
              <a:rPr lang="en-US" dirty="0" smtClean="0"/>
              <a:t>Transform and modernize Japanese society by drawing upon Western achievements and ideas</a:t>
            </a:r>
          </a:p>
          <a:p>
            <a:r>
              <a:rPr lang="en-US" dirty="0" smtClean="0"/>
              <a:t>This transformation becomes possible due to:</a:t>
            </a:r>
          </a:p>
          <a:p>
            <a:pPr lvl="1"/>
            <a:r>
              <a:rPr lang="en-US" dirty="0" smtClean="0"/>
              <a:t>No massive violence or destruction in Japan as in China (</a:t>
            </a:r>
            <a:r>
              <a:rPr lang="en-US" dirty="0" err="1" smtClean="0"/>
              <a:t>Taiping</a:t>
            </a:r>
            <a:r>
              <a:rPr lang="en-US" dirty="0" smtClean="0"/>
              <a:t> Rebellion)</a:t>
            </a:r>
          </a:p>
          <a:p>
            <a:pPr lvl="1"/>
            <a:r>
              <a:rPr lang="en-US" dirty="0" smtClean="0"/>
              <a:t>Less pressure from Western powers than in China and the Ottoman Empire</a:t>
            </a:r>
          </a:p>
          <a:p>
            <a:pPr lvl="2"/>
            <a:r>
              <a:rPr lang="en-US" dirty="0" smtClean="0"/>
              <a:t>Japan = less sought after by Europeans because its location wasn’t very strategic and it didn’t have as many people or riches</a:t>
            </a:r>
          </a:p>
          <a:p>
            <a:pPr lvl="2"/>
            <a:r>
              <a:rPr lang="en-US" dirty="0" smtClean="0"/>
              <a:t>U.S. ambitions in the Pacific = deflected by the Civil War and its aftermath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828800"/>
            <a:ext cx="2667000" cy="3962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5791200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Emperor Meiji</a:t>
            </a:r>
          </a:p>
          <a:p>
            <a:pPr algn="ctr"/>
            <a:r>
              <a:rPr lang="en-US" i="1" dirty="0" smtClean="0"/>
              <a:t>(1867-1912)</a:t>
            </a:r>
            <a:endParaRPr lang="en-US" i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Modernization Japanese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4800600" cy="5029199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First task = true national unity = required an attack on the power and privileges of the </a:t>
            </a:r>
            <a:r>
              <a:rPr lang="en-US" i="1" dirty="0" smtClean="0"/>
              <a:t>daimyo</a:t>
            </a:r>
            <a:r>
              <a:rPr lang="en-US" dirty="0" smtClean="0"/>
              <a:t> and </a:t>
            </a:r>
            <a:r>
              <a:rPr lang="en-US" i="1" dirty="0" smtClean="0"/>
              <a:t>samurai</a:t>
            </a:r>
            <a:endParaRPr lang="en-US" dirty="0" smtClean="0"/>
          </a:p>
          <a:p>
            <a:r>
              <a:rPr lang="en-US" dirty="0" smtClean="0"/>
              <a:t>Ended the semi-independent domains of the </a:t>
            </a:r>
            <a:r>
              <a:rPr lang="en-US" i="1" dirty="0" smtClean="0"/>
              <a:t>daimyo</a:t>
            </a:r>
          </a:p>
          <a:p>
            <a:pPr lvl="1"/>
            <a:r>
              <a:rPr lang="en-US" dirty="0" smtClean="0"/>
              <a:t>Replaced with governors appointed by and responsible to the national government</a:t>
            </a:r>
          </a:p>
          <a:p>
            <a:r>
              <a:rPr lang="en-US" dirty="0" smtClean="0"/>
              <a:t>National government (not local authorities) now: collected taxes and raised a national army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029200" y="5791200"/>
            <a:ext cx="3886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/>
              <a:t>Japanese Color Woodblock Print of Meiji Dignitaries (1877)</a:t>
            </a:r>
            <a:endParaRPr lang="en-US" sz="1600" i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Modernization Japanese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800" y="1676401"/>
            <a:ext cx="4800600" cy="4953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Development of a nation-wide economy</a:t>
            </a:r>
          </a:p>
          <a:p>
            <a:r>
              <a:rPr lang="en-US" dirty="0" smtClean="0"/>
              <a:t>Dismantling of old Confucian-based social order with its special privileges for certain classes</a:t>
            </a:r>
          </a:p>
          <a:p>
            <a:pPr lvl="1"/>
            <a:r>
              <a:rPr lang="en-US" dirty="0" smtClean="0"/>
              <a:t>All Japanese became legally equal</a:t>
            </a:r>
          </a:p>
          <a:p>
            <a:r>
              <a:rPr lang="en-US" dirty="0" smtClean="0"/>
              <a:t>Official missions to Europe and the U.S. to learn about the West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676400"/>
            <a:ext cx="3886200" cy="4419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" y="6172200"/>
            <a:ext cx="3886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/>
              <a:t>A Meeting of Japan, China, and the West</a:t>
            </a:r>
            <a:endParaRPr lang="en-US" sz="1600" i="1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3505200" y="5638800"/>
            <a:ext cx="10668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Modernization Japanese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4953000" cy="5105399"/>
          </a:xfrm>
        </p:spPr>
        <p:txBody>
          <a:bodyPr>
            <a:normAutofit/>
          </a:bodyPr>
          <a:lstStyle/>
          <a:p>
            <a:r>
              <a:rPr lang="en-US" dirty="0" smtClean="0"/>
              <a:t>Japan borrowed many ideas from the West and combined these foreign elements with Japanese elements</a:t>
            </a:r>
          </a:p>
          <a:p>
            <a:pPr lvl="1"/>
            <a:r>
              <a:rPr lang="en-US" dirty="0" smtClean="0"/>
              <a:t>Goal = modernize </a:t>
            </a:r>
            <a:r>
              <a:rPr lang="en-US" u="sng" dirty="0" smtClean="0"/>
              <a:t>and</a:t>
            </a:r>
            <a:r>
              <a:rPr lang="en-US" dirty="0" smtClean="0"/>
              <a:t> maintain unique culture</a:t>
            </a:r>
          </a:p>
          <a:p>
            <a:r>
              <a:rPr lang="en-US" dirty="0" smtClean="0"/>
              <a:t>Ex</a:t>
            </a:r>
            <a:r>
              <a:rPr lang="en-US" dirty="0" smtClean="0"/>
              <a:t>: Modern education system included Confucian </a:t>
            </a:r>
            <a:r>
              <a:rPr lang="en-US" dirty="0" smtClean="0"/>
              <a:t>principles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Japan’s State-Guided Industrialization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7200" y="1775191"/>
            <a:ext cx="4648200" cy="4854209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Government set up a number of enterprises and later sold them to private investors</a:t>
            </a:r>
          </a:p>
          <a:p>
            <a:r>
              <a:rPr lang="en-US" dirty="0" smtClean="0"/>
              <a:t>Used own resources when industrializing</a:t>
            </a:r>
          </a:p>
          <a:p>
            <a:r>
              <a:rPr lang="en-US" dirty="0" smtClean="0"/>
              <a:t>Became a major exporter of textiles and was able to produce its own manufactured goods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828800"/>
            <a:ext cx="4038600" cy="4191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" y="601980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Painting of a Western-Style Japanese Factory from the 1880s</a:t>
            </a:r>
            <a:endParaRPr lang="en-US" i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Japanese Feudalism</a:t>
            </a:r>
            <a:endParaRPr lang="en-US" dirty="0"/>
          </a:p>
        </p:txBody>
      </p:sp>
      <p:pic>
        <p:nvPicPr>
          <p:cNvPr id="4" name="Content Placeholder 3" descr="Japanese Feudalis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600199"/>
            <a:ext cx="9144000" cy="5200649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Japan’s State-Guided Industrialization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4191000" cy="4625609"/>
          </a:xfrm>
        </p:spPr>
        <p:txBody>
          <a:bodyPr/>
          <a:lstStyle/>
          <a:p>
            <a:r>
              <a:rPr lang="en-US" dirty="0" smtClean="0"/>
              <a:t>The Japanese government also:</a:t>
            </a:r>
          </a:p>
          <a:p>
            <a:pPr lvl="1"/>
            <a:r>
              <a:rPr lang="en-US" dirty="0" smtClean="0"/>
              <a:t>Built railroads</a:t>
            </a:r>
          </a:p>
          <a:p>
            <a:pPr lvl="1"/>
            <a:r>
              <a:rPr lang="en-US" dirty="0" smtClean="0"/>
              <a:t>Created a postal system</a:t>
            </a:r>
          </a:p>
          <a:p>
            <a:pPr lvl="1"/>
            <a:r>
              <a:rPr lang="en-US" dirty="0" smtClean="0"/>
              <a:t>Established a national currency</a:t>
            </a:r>
          </a:p>
          <a:p>
            <a:pPr lvl="1"/>
            <a:r>
              <a:rPr lang="en-US" dirty="0" smtClean="0"/>
              <a:t>Set up a national banking system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19600" y="1905000"/>
            <a:ext cx="4495800" cy="3581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95800" y="5486400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Japanese Steam Train (1872)</a:t>
            </a:r>
            <a:endParaRPr lang="en-US" i="1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Social Results of Industrialization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7200" y="1775191"/>
            <a:ext cx="4648200" cy="485420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Many peasant families slid into poverty </a:t>
            </a:r>
            <a:r>
              <a:rPr lang="en-US" dirty="0" smtClean="0">
                <a:sym typeface="Wingdings" pitchFamily="2" charset="2"/>
              </a:rPr>
              <a:t> taxed too much to pay for Japan’s modernization</a:t>
            </a:r>
          </a:p>
          <a:p>
            <a:r>
              <a:rPr lang="en-US" dirty="0" smtClean="0">
                <a:sym typeface="Wingdings" pitchFamily="2" charset="2"/>
              </a:rPr>
              <a:t>Protests with attacks on government offices and bankers’ homes</a:t>
            </a:r>
          </a:p>
          <a:p>
            <a:r>
              <a:rPr lang="en-US" dirty="0" smtClean="0">
                <a:sym typeface="Wingdings" pitchFamily="2" charset="2"/>
              </a:rPr>
              <a:t>Low pay and terrible working conditions for factory workers (mainly women)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981200"/>
            <a:ext cx="4114800" cy="4114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6096000"/>
            <a:ext cx="4114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/>
              <a:t>Female Workers in a Japanese Bamboo Basket Factory (1904)</a:t>
            </a:r>
            <a:endParaRPr lang="en-US" sz="1600" i="1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Social Results of Industrialization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3657600" cy="4625609"/>
          </a:xfrm>
        </p:spPr>
        <p:txBody>
          <a:bodyPr/>
          <a:lstStyle/>
          <a:p>
            <a:r>
              <a:rPr lang="en-US" dirty="0" smtClean="0"/>
              <a:t>Anarchist and socialist ideas developed among intellectuals</a:t>
            </a:r>
          </a:p>
          <a:p>
            <a:r>
              <a:rPr lang="en-US" dirty="0" smtClean="0"/>
              <a:t>Efforts to create unions and organize strikes </a:t>
            </a:r>
            <a:r>
              <a:rPr lang="en-US" dirty="0" smtClean="0">
                <a:sym typeface="Wingdings" pitchFamily="2" charset="2"/>
              </a:rPr>
              <a:t> met with harsh opposition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67200" y="1828800"/>
            <a:ext cx="4457700" cy="44577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Japanese Imperialism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4267200" cy="5029199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Japan led successful wars against:</a:t>
            </a:r>
          </a:p>
          <a:p>
            <a:pPr lvl="1"/>
            <a:r>
              <a:rPr lang="en-US" dirty="0" smtClean="0"/>
              <a:t>China (1894-1895) </a:t>
            </a:r>
            <a:r>
              <a:rPr lang="en-US" dirty="0" smtClean="0">
                <a:sym typeface="Wingdings" pitchFamily="2" charset="2"/>
              </a:rPr>
              <a:t> gained colonial control of Taiwan and Korea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Russia (1904-1905)  gained a territorial foothold in Manchuria</a:t>
            </a:r>
            <a:endParaRPr lang="en-US" dirty="0" smtClean="0"/>
          </a:p>
          <a:p>
            <a:r>
              <a:rPr lang="en-US" dirty="0" smtClean="0"/>
              <a:t>Japan = first Asian state to defeat a major European power</a:t>
            </a:r>
          </a:p>
        </p:txBody>
      </p:sp>
      <p:pic>
        <p:nvPicPr>
          <p:cNvPr id="4" name="Picture 2" descr="map_19_03_rise_of_japa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676400"/>
            <a:ext cx="44958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uropean feudalis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046370" cy="66294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japanese-middle-ages vs europe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3999" cy="68580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Japan’s Experience with Europe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800" y="1775191"/>
            <a:ext cx="5334000" cy="462560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Very different than China and the Ottoman Empire</a:t>
            </a:r>
          </a:p>
          <a:p>
            <a:r>
              <a:rPr lang="en-US" dirty="0" smtClean="0"/>
              <a:t>Did </a:t>
            </a:r>
            <a:r>
              <a:rPr lang="en-US" u="sng" dirty="0" smtClean="0"/>
              <a:t>not</a:t>
            </a:r>
            <a:r>
              <a:rPr lang="en-US" dirty="0" smtClean="0"/>
              <a:t> succumb to Western domination</a:t>
            </a:r>
          </a:p>
          <a:p>
            <a:r>
              <a:rPr lang="en-US" dirty="0" smtClean="0"/>
              <a:t>Was able to turn itself into a powerful, modern, united, industrialized nation</a:t>
            </a:r>
          </a:p>
          <a:p>
            <a:r>
              <a:rPr lang="en-US" dirty="0" smtClean="0"/>
              <a:t>Joined the “imperialism bandwagon” and created its own East Asian empire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76400"/>
            <a:ext cx="3429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Tokugawa 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4572000" cy="5029199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1600 – 1850 = Japan unified and ruled by the Tokugawa Shogunate</a:t>
            </a:r>
          </a:p>
          <a:p>
            <a:pPr lvl="1"/>
            <a:r>
              <a:rPr lang="en-US" i="1" dirty="0" smtClean="0"/>
              <a:t>Shogun = </a:t>
            </a:r>
            <a:r>
              <a:rPr lang="en-US" dirty="0" smtClean="0"/>
              <a:t>military ruler</a:t>
            </a:r>
          </a:p>
          <a:p>
            <a:pPr lvl="1"/>
            <a:r>
              <a:rPr lang="en-US" dirty="0" smtClean="0"/>
              <a:t>Emperor at this time = basically powerless</a:t>
            </a:r>
          </a:p>
          <a:p>
            <a:r>
              <a:rPr lang="en-US" dirty="0" smtClean="0"/>
              <a:t>Chief task = prevent return of civil war among the 260 </a:t>
            </a:r>
            <a:r>
              <a:rPr lang="en-US" i="1" dirty="0" smtClean="0"/>
              <a:t>daimyo</a:t>
            </a:r>
          </a:p>
          <a:p>
            <a:pPr lvl="1"/>
            <a:r>
              <a:rPr lang="en-US" dirty="0" smtClean="0"/>
              <a:t>Feudal lords </a:t>
            </a:r>
            <a:r>
              <a:rPr lang="en-US" dirty="0" smtClean="0">
                <a:sym typeface="Wingdings" pitchFamily="2" charset="2"/>
              </a:rPr>
              <a:t> each with their own band of </a:t>
            </a:r>
            <a:r>
              <a:rPr lang="en-US" i="1" dirty="0" smtClean="0">
                <a:sym typeface="Wingdings" pitchFamily="2" charset="2"/>
              </a:rPr>
              <a:t>samurai</a:t>
            </a:r>
            <a:endParaRPr lang="en-US" dirty="0" smtClean="0"/>
          </a:p>
          <a:p>
            <a:r>
              <a:rPr lang="en-US" dirty="0" smtClean="0"/>
              <a:t>Shoguns brought peace to Japan for more than 2 centuries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752600"/>
            <a:ext cx="42291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648200" y="5867400"/>
            <a:ext cx="426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/>
              <a:t>Lineage of the Tokugawa Shoguns</a:t>
            </a:r>
            <a:endParaRPr lang="en-US" sz="1600" i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Tokugawa 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1600201"/>
            <a:ext cx="5257800" cy="51054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System devised to keep the </a:t>
            </a:r>
            <a:r>
              <a:rPr lang="en-US" i="1" dirty="0" smtClean="0"/>
              <a:t>daimyo</a:t>
            </a:r>
            <a:r>
              <a:rPr lang="en-US" dirty="0" smtClean="0"/>
              <a:t> in check = “attendance-in-turn”</a:t>
            </a:r>
          </a:p>
          <a:p>
            <a:pPr lvl="1"/>
            <a:r>
              <a:rPr lang="en-US" i="1" dirty="0" smtClean="0"/>
              <a:t>Daimyo</a:t>
            </a:r>
            <a:r>
              <a:rPr lang="en-US" dirty="0" smtClean="0"/>
              <a:t> required to build second homes in Edo (the capital) and live there every other year</a:t>
            </a:r>
          </a:p>
          <a:p>
            <a:pPr lvl="1"/>
            <a:r>
              <a:rPr lang="en-US" dirty="0" smtClean="0"/>
              <a:t>When they left for their rural residences, their families had to stay behind as hostages</a:t>
            </a:r>
          </a:p>
          <a:p>
            <a:pPr lvl="1"/>
            <a:r>
              <a:rPr lang="en-US" i="1" dirty="0" smtClean="0"/>
              <a:t>Daimyo</a:t>
            </a:r>
            <a:r>
              <a:rPr lang="en-US" dirty="0" smtClean="0"/>
              <a:t> still enjoyed independence in their own domains </a:t>
            </a:r>
            <a:r>
              <a:rPr lang="en-US" dirty="0" smtClean="0">
                <a:sym typeface="Wingdings" pitchFamily="2" charset="2"/>
              </a:rPr>
              <a:t> own law codes, militaries, tax systems, currencies, etc.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Japan was peaceful…but not truly unified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676400"/>
            <a:ext cx="35052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28600" y="6248400"/>
            <a:ext cx="3505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/>
              <a:t>“A Daimyo Paying a State Visit”</a:t>
            </a:r>
            <a:endParaRPr lang="en-US" sz="1600" i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Economic and Urban Changes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52599"/>
            <a:ext cx="4191000" cy="4876801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Centuries of peace allowed for economic growth, commercialization, and urban development</a:t>
            </a:r>
          </a:p>
          <a:p>
            <a:r>
              <a:rPr lang="en-US" dirty="0" smtClean="0"/>
              <a:t>By 1750 = most people in Japan lived in large towns or cities</a:t>
            </a:r>
          </a:p>
          <a:p>
            <a:r>
              <a:rPr lang="en-US" dirty="0" smtClean="0"/>
              <a:t>Emerging capitalism </a:t>
            </a:r>
            <a:r>
              <a:rPr lang="en-US" dirty="0" smtClean="0">
                <a:sym typeface="Wingdings" pitchFamily="2" charset="2"/>
              </a:rPr>
              <a:t> markets linked urban and rural areas</a:t>
            </a:r>
          </a:p>
          <a:p>
            <a:r>
              <a:rPr lang="en-US" dirty="0" smtClean="0">
                <a:sym typeface="Wingdings" pitchFamily="2" charset="2"/>
              </a:rPr>
              <a:t>Encouragement of education = produced a very literate population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1752600"/>
            <a:ext cx="44958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419600" y="6172200"/>
            <a:ext cx="4495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/>
              <a:t>Japanese Teahouse during the Edo Period</a:t>
            </a:r>
            <a:endParaRPr lang="en-US" sz="1600" i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Economic and Urban Changes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1676401"/>
            <a:ext cx="5105400" cy="50292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Merchants = thrived in this commercial economy</a:t>
            </a:r>
          </a:p>
          <a:p>
            <a:pPr lvl="1"/>
            <a:r>
              <a:rPr lang="en-US" dirty="0" smtClean="0"/>
              <a:t>Had wealth, but no status </a:t>
            </a:r>
            <a:r>
              <a:rPr lang="en-US" dirty="0" smtClean="0">
                <a:sym typeface="Wingdings" pitchFamily="2" charset="2"/>
              </a:rPr>
              <a:t> still considered the lowest in society according to the Confucian hierarchy</a:t>
            </a:r>
            <a:endParaRPr lang="en-US" dirty="0" smtClean="0"/>
          </a:p>
          <a:p>
            <a:r>
              <a:rPr lang="en-US" dirty="0" smtClean="0"/>
              <a:t>Many </a:t>
            </a:r>
            <a:r>
              <a:rPr lang="en-US" i="1" dirty="0" smtClean="0"/>
              <a:t>daimyo</a:t>
            </a:r>
            <a:r>
              <a:rPr lang="en-US" dirty="0" smtClean="0"/>
              <a:t> and </a:t>
            </a:r>
            <a:r>
              <a:rPr lang="en-US" i="1" dirty="0" smtClean="0"/>
              <a:t>samurai</a:t>
            </a:r>
            <a:r>
              <a:rPr lang="en-US" dirty="0" smtClean="0"/>
              <a:t> = found it necessary to borrow money from these “social inferiors”</a:t>
            </a:r>
          </a:p>
          <a:p>
            <a:pPr lvl="1"/>
            <a:r>
              <a:rPr lang="en-US" dirty="0" smtClean="0"/>
              <a:t>Had high status, but no wealth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5867400"/>
            <a:ext cx="3733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/>
              <a:t>Japanese Merchants</a:t>
            </a:r>
            <a:endParaRPr lang="en-US" sz="1600" i="1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209</TotalTime>
  <Words>1106</Words>
  <Application>Microsoft Office PowerPoint</Application>
  <PresentationFormat>On-screen Show (4:3)</PresentationFormat>
  <Paragraphs>126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Module</vt:lpstr>
      <vt:lpstr>The Rise of Japan in the 19th Century (1800 – 1914)</vt:lpstr>
      <vt:lpstr>Japanese Feudalism</vt:lpstr>
      <vt:lpstr>Slide 3</vt:lpstr>
      <vt:lpstr>Slide 4</vt:lpstr>
      <vt:lpstr>Japan’s Experience with Europe</vt:lpstr>
      <vt:lpstr>The Tokugawa Background</vt:lpstr>
      <vt:lpstr>The Tokugawa Background</vt:lpstr>
      <vt:lpstr>Economic and Urban Changes</vt:lpstr>
      <vt:lpstr>Economic and Urban Changes</vt:lpstr>
      <vt:lpstr>Economic and Urban Changes</vt:lpstr>
      <vt:lpstr>The Tokugawa Shogunate: Losing Control</vt:lpstr>
      <vt:lpstr>American Intrusion of Japan</vt:lpstr>
      <vt:lpstr>American Intrusion of Japan</vt:lpstr>
      <vt:lpstr>American Intrusion of Japan</vt:lpstr>
      <vt:lpstr>The Meiji Restoration</vt:lpstr>
      <vt:lpstr>Modernization Japanese Style</vt:lpstr>
      <vt:lpstr>Modernization Japanese Style</vt:lpstr>
      <vt:lpstr>Modernization Japanese Style</vt:lpstr>
      <vt:lpstr>Japan’s State-Guided Industrialization Program</vt:lpstr>
      <vt:lpstr>Japan’s State-Guided Industrialization Program</vt:lpstr>
      <vt:lpstr>Social Results of Industrialization</vt:lpstr>
      <vt:lpstr>Social Results of Industrialization</vt:lpstr>
      <vt:lpstr>Japanese Imperialism</vt:lpstr>
    </vt:vector>
  </TitlesOfParts>
  <Company>GSCS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Rise of Japan in the 19th Century (1800 – 1914)</dc:title>
  <dc:creator>GSCS</dc:creator>
  <cp:lastModifiedBy>Teacher</cp:lastModifiedBy>
  <cp:revision>31</cp:revision>
  <dcterms:created xsi:type="dcterms:W3CDTF">2012-03-02T13:48:28Z</dcterms:created>
  <dcterms:modified xsi:type="dcterms:W3CDTF">2016-04-04T12:41:31Z</dcterms:modified>
</cp:coreProperties>
</file>