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FC77B-D5FD-0E42-9EE4-299124D9C43A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6C2F4-4F0E-6444-93E2-E289D4CF5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581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Quinine = found</a:t>
            </a:r>
            <a:r>
              <a:rPr lang="en-US" baseline="0" dirty="0" smtClean="0"/>
              <a:t> naturally in the bark of cinchona trees; used as the first effective treatment for malaria</a:t>
            </a:r>
          </a:p>
          <a:p>
            <a:r>
              <a:rPr lang="en-US" baseline="0" dirty="0" smtClean="0"/>
              <a:t>Used until the 1940s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6C2F4-4F0E-6444-93E2-E289D4CF517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348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“Taiping” =</a:t>
            </a:r>
            <a:r>
              <a:rPr lang="en-US" baseline="0" dirty="0" smtClean="0"/>
              <a:t> of Chinese origin; in that language, it refers to “peace”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6C2F4-4F0E-6444-93E2-E289D4CF517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113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Vermilion comes from cinnabar,</a:t>
            </a:r>
            <a:r>
              <a:rPr lang="en-US" baseline="0" dirty="0" smtClean="0"/>
              <a:t> a common ore of mercury mined in China</a:t>
            </a:r>
          </a:p>
          <a:p>
            <a:r>
              <a:rPr lang="en-US" baseline="0" dirty="0" smtClean="0"/>
              <a:t>Has an orange-red pigment; used in dyes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6C2F4-4F0E-6444-93E2-E289D4CF517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429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to right: Great Britain’s Queen</a:t>
            </a:r>
            <a:r>
              <a:rPr lang="en-US" baseline="0" dirty="0" smtClean="0"/>
              <a:t> Victoria, Germany’s Kaiser Wilhelm, Russia’s Tsar Nicholas II, a female figure representing France, and the Meiji emperor of Japan.</a:t>
            </a:r>
          </a:p>
          <a:p>
            <a:r>
              <a:rPr lang="en-US" baseline="0" dirty="0" smtClean="0"/>
              <a:t>All are dividing up China; behind them is a Chinese figure trying helplessly to stop the partition of his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6C2F4-4F0E-6444-93E2-E289D4CF517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763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Society of Righteous and Harmonious Fists = secret society from</a:t>
            </a:r>
            <a:r>
              <a:rPr lang="en-US" baseline="0" dirty="0" smtClean="0"/>
              <a:t> northern China; made up mostly of people who had lost their livelihoods due to imperialism or natural disasters</a:t>
            </a:r>
          </a:p>
          <a:p>
            <a:r>
              <a:rPr lang="en-US" dirty="0" smtClean="0"/>
              <a:t>Believed</a:t>
            </a:r>
            <a:r>
              <a:rPr lang="en-US" baseline="0" dirty="0" smtClean="0"/>
              <a:t> that through training, diet, martial arts, and prayer they could perform extraordinary feats</a:t>
            </a:r>
          </a:p>
          <a:p>
            <a:r>
              <a:rPr lang="en-US" baseline="0" dirty="0" smtClean="0"/>
              <a:t>Foreigners called them “Boxers” because of the martial arts and calisthenics they did</a:t>
            </a:r>
          </a:p>
          <a:p>
            <a:r>
              <a:rPr lang="en-US" baseline="0" dirty="0" smtClean="0"/>
              <a:t>“Spirit Possession” = involved the whirling of swords and chanting incantations to </a:t>
            </a:r>
            <a:r>
              <a:rPr lang="en-US" baseline="0" dirty="0" err="1" smtClean="0"/>
              <a:t>Daoist</a:t>
            </a:r>
            <a:r>
              <a:rPr lang="en-US" baseline="0" dirty="0" smtClean="0"/>
              <a:t> and Buddhist spirits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6C2F4-4F0E-6444-93E2-E289D4CF517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050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D290233-0DD1-4A80-BB1E-9ADC3556DBB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D290233-0DD1-4A80-BB1E-9ADC3556DBB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D290233-0DD1-4A80-BB1E-9ADC3556DBB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AP World </a:t>
            </a:r>
            <a:r>
              <a:rPr lang="en-US" sz="2500" dirty="0" smtClean="0"/>
              <a:t>History</a:t>
            </a: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i="1" dirty="0" smtClean="0"/>
              <a:t>European Imperialism</a:t>
            </a:r>
            <a:endParaRPr lang="en-US" sz="3800" i="1" dirty="0"/>
          </a:p>
        </p:txBody>
      </p:sp>
    </p:spTree>
    <p:extLst>
      <p:ext uri="{BB962C8B-B14F-4D97-AF65-F5344CB8AC3E}">
        <p14:creationId xmlns="" xmlns:p14="http://schemas.microsoft.com/office/powerpoint/2010/main" val="5143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White Man’s Burden”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090" y="1353635"/>
            <a:ext cx="5447134" cy="52307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Europeans felt a sense of responsibility to the “weaker races”</a:t>
            </a:r>
          </a:p>
          <a:p>
            <a:r>
              <a:rPr lang="en-US" dirty="0" smtClean="0"/>
              <a:t>Author Rudyard Kipling referred to this idea as the “white man’s burden”</a:t>
            </a:r>
          </a:p>
          <a:p>
            <a:r>
              <a:rPr lang="en-US" dirty="0" smtClean="0"/>
              <a:t>Belief in a “civilizing mission” = meant bringing: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Christianity to the heathen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Good government to the disordered lands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Work discipline and production for the market to “lazy natives”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Education to the uneducated and illiterate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Clothing to the naked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Health care to the sick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4224" y="1353635"/>
            <a:ext cx="3301999" cy="5046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10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Darwinism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61048" y="1677452"/>
            <a:ext cx="4444623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“Survival of the fittest” – but in society</a:t>
            </a:r>
          </a:p>
          <a:p>
            <a:r>
              <a:rPr lang="en-US" dirty="0" smtClean="0"/>
              <a:t>Natural weeding out of “weaker” peoples of the world would allow the “stronger” to flourish</a:t>
            </a:r>
          </a:p>
          <a:p>
            <a:r>
              <a:rPr lang="en-US" dirty="0" smtClean="0"/>
              <a:t>Belief = European dominance involved the displacement or destruction of backward peoples or “unfit” races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03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7725" y="2977162"/>
            <a:ext cx="8321082" cy="167322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Internal Troubles, External Threats</a:t>
            </a:r>
          </a:p>
          <a:p>
            <a:endParaRPr lang="en-US" sz="2200" dirty="0" smtClean="0"/>
          </a:p>
          <a:p>
            <a:r>
              <a:rPr lang="en-US" sz="2200" dirty="0" smtClean="0"/>
              <a:t>1800-1914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33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China: The Crisis Within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68080" y="1527048"/>
            <a:ext cx="4761075" cy="4572000"/>
          </a:xfrm>
        </p:spPr>
        <p:txBody>
          <a:bodyPr/>
          <a:lstStyle/>
          <a:p>
            <a:r>
              <a:rPr lang="en-US" dirty="0" smtClean="0"/>
              <a:t>1700s to mid-1800s = massive population growth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Growing pressure on the land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Smaller farms for China’s huge peasant population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Unemployment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Poverty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Starvation and misery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8774" y="5671480"/>
            <a:ext cx="4057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Poor Chinese Cat Merchants, 1843</a:t>
            </a:r>
          </a:p>
          <a:p>
            <a:pPr algn="ctr"/>
            <a:r>
              <a:rPr lang="en-US" i="1" dirty="0" smtClean="0"/>
              <a:t>(Sold for food, not as pets!)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8774" y="1654443"/>
            <a:ext cx="4057378" cy="40170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87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China: The Crisis Within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77250" y="1487334"/>
            <a:ext cx="4795482" cy="51471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China’s centralized government did not expand to cope with this growing population</a:t>
            </a:r>
          </a:p>
          <a:p>
            <a:r>
              <a:rPr lang="en-US" dirty="0" smtClean="0"/>
              <a:t>Became unable to effectively perform many functions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Tax collection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Social welfare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Flood control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Public security</a:t>
            </a:r>
          </a:p>
          <a:p>
            <a:r>
              <a:rPr lang="en-US" dirty="0" smtClean="0"/>
              <a:t>Result = central government lost power to officials in the provinces and local landowners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Many were corrupt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Treated the peasants very harshly</a:t>
            </a:r>
            <a:endParaRPr lang="en-US" sz="2600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088625" y="4712655"/>
            <a:ext cx="2406096" cy="284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024329" y="3359020"/>
            <a:ext cx="1470392" cy="2456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324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Taiping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93356"/>
            <a:ext cx="4593985" cy="500716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Led to many peasant rebellions and uprisings</a:t>
            </a:r>
          </a:p>
          <a:p>
            <a:r>
              <a:rPr lang="en-US" dirty="0" smtClean="0"/>
              <a:t>1850 – 1864 = Taiping Rebellion</a:t>
            </a:r>
          </a:p>
          <a:p>
            <a:r>
              <a:rPr lang="en-US" dirty="0" smtClean="0"/>
              <a:t>Leaders believed in a unique form of Christianity</a:t>
            </a:r>
          </a:p>
          <a:p>
            <a:r>
              <a:rPr lang="en-US" dirty="0" smtClean="0"/>
              <a:t>Leading figure = Hong </a:t>
            </a:r>
            <a:r>
              <a:rPr lang="en-US" dirty="0" err="1" smtClean="0"/>
              <a:t>Xiuquan</a:t>
            </a:r>
            <a:r>
              <a:rPr lang="en-US" dirty="0" smtClean="0"/>
              <a:t> = proclaimed to be the younger brother of Jesus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Sent to establish a “heavenly kingdom of great peace” in the world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5102" y="5713321"/>
            <a:ext cx="44320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Painting of the Battle of </a:t>
            </a:r>
            <a:r>
              <a:rPr lang="en-US" sz="1600" i="1" dirty="0" err="1" smtClean="0"/>
              <a:t>Sanhe</a:t>
            </a:r>
            <a:endParaRPr lang="en-US" sz="1600" i="1" dirty="0" smtClean="0"/>
          </a:p>
          <a:p>
            <a:pPr algn="ctr"/>
            <a:r>
              <a:rPr lang="en-US" sz="1600" i="1" dirty="0" smtClean="0"/>
              <a:t>A major engagement of the Taiping Rebellion</a:t>
            </a:r>
            <a:endParaRPr lang="en-US" sz="1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3589" y="1554174"/>
            <a:ext cx="2957493" cy="197337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010160" y="2824251"/>
            <a:ext cx="1520519" cy="1336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410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Taiping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3958" y="1527049"/>
            <a:ext cx="4828901" cy="48400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Abolition of private property</a:t>
            </a:r>
          </a:p>
          <a:p>
            <a:r>
              <a:rPr lang="en-US" dirty="0" smtClean="0"/>
              <a:t>Radical redistribution of land</a:t>
            </a:r>
          </a:p>
          <a:p>
            <a:r>
              <a:rPr lang="en-US" dirty="0" smtClean="0"/>
              <a:t>Equality of men and women</a:t>
            </a:r>
          </a:p>
          <a:p>
            <a:r>
              <a:rPr lang="en-US" dirty="0" smtClean="0"/>
              <a:t>End of foot binding, prostitution, and opium smoking</a:t>
            </a:r>
          </a:p>
          <a:p>
            <a:r>
              <a:rPr lang="en-US" dirty="0" smtClean="0"/>
              <a:t>Sexually segregated military camps of men and women</a:t>
            </a:r>
          </a:p>
          <a:p>
            <a:r>
              <a:rPr lang="en-US" dirty="0" smtClean="0"/>
              <a:t>Expulsion of all Qing dynasty “foreigners”</a:t>
            </a:r>
          </a:p>
          <a:p>
            <a:r>
              <a:rPr lang="en-US" dirty="0" smtClean="0"/>
              <a:t>Transformation of China into an industrial nation with railroads, health care for all, universal public education, etc.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1372" y="5849041"/>
            <a:ext cx="389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Taiping Soldiers Outside Shanghai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16136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Taiping Rebellion: Eventual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3799" y="1420482"/>
            <a:ext cx="5163081" cy="50134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Taiping forces and followers swept out from southern China and established their capital in Nanjing in 1853</a:t>
            </a:r>
          </a:p>
          <a:p>
            <a:r>
              <a:rPr lang="en-US" dirty="0" smtClean="0"/>
              <a:t>Uprising eventually failed due to: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Divisions and indecisiveness within Taiping leadership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Inability to link up with other rebel groups throughout China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Western military support for pro-Qing forces</a:t>
            </a:r>
          </a:p>
          <a:p>
            <a:r>
              <a:rPr lang="en-US" dirty="0" smtClean="0"/>
              <a:t>Rebel forces finally crushed in 1864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0551" y="5681926"/>
            <a:ext cx="335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Painting of the Taiping Rebellion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26455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Taiping Rebellion: Effects on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77504" y="1710875"/>
            <a:ext cx="4711938" cy="4572000"/>
          </a:xfrm>
        </p:spPr>
        <p:txBody>
          <a:bodyPr/>
          <a:lstStyle/>
          <a:p>
            <a:r>
              <a:rPr lang="en-US" dirty="0" smtClean="0"/>
              <a:t>Weakening of the Qing centralized government</a:t>
            </a:r>
          </a:p>
          <a:p>
            <a:r>
              <a:rPr lang="en-US" dirty="0" smtClean="0"/>
              <a:t>Disruption and weakening of China’s economy</a:t>
            </a:r>
          </a:p>
          <a:p>
            <a:r>
              <a:rPr lang="en-US" dirty="0" smtClean="0"/>
              <a:t>Destruction and devastation to the land</a:t>
            </a:r>
          </a:p>
          <a:p>
            <a:r>
              <a:rPr lang="en-US" dirty="0" smtClean="0"/>
              <a:t>Estimated 20-30 million lives lost</a:t>
            </a:r>
          </a:p>
          <a:p>
            <a:r>
              <a:rPr lang="en-US" dirty="0" smtClean="0"/>
              <a:t>Continued social instability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752" y="5782193"/>
            <a:ext cx="397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Chinese Peasants in the 19</a:t>
            </a:r>
            <a:r>
              <a:rPr lang="en-US" i="1" baseline="30000" dirty="0" smtClean="0"/>
              <a:t>th</a:t>
            </a:r>
            <a:r>
              <a:rPr lang="en-US" i="1" dirty="0" smtClean="0"/>
              <a:t> Century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33614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China: Western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11456" cy="48400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Shifting balance of power between Europe and China evident in the Opium Wars</a:t>
            </a:r>
          </a:p>
          <a:p>
            <a:r>
              <a:rPr lang="en-US" dirty="0" smtClean="0"/>
              <a:t>Late 1700s = British began to grow and process opium in India and illegally sell the highly addictive drug to the Chinese to make up for its trade imbalance with them</a:t>
            </a:r>
          </a:p>
          <a:p>
            <a:r>
              <a:rPr lang="en-US" dirty="0" smtClean="0"/>
              <a:t>By 1830 = very profitable market for British, American, and other Western merchants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13208" y="5443768"/>
            <a:ext cx="3622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“Factories” where British and American merchants sold opium in Canton, China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36308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1" y="1393355"/>
            <a:ext cx="5195509" cy="51575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During the 1800s = most of the peoples of Asia, the Middle East, Africa, and Latin America were facing: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Internal problems and crises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 powerful and expanding Europe</a:t>
            </a:r>
          </a:p>
          <a:p>
            <a:r>
              <a:rPr lang="en-US" dirty="0" smtClean="0"/>
              <a:t>Some countries maintained their </a:t>
            </a:r>
            <a:r>
              <a:rPr lang="en-US" u="sng" dirty="0" smtClean="0"/>
              <a:t>formal</a:t>
            </a:r>
            <a:r>
              <a:rPr lang="en-US" dirty="0" smtClean="0"/>
              <a:t> independence from Europe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China, the Ottoman Empire, Japan</a:t>
            </a:r>
          </a:p>
          <a:p>
            <a:r>
              <a:rPr lang="en-US" dirty="0" smtClean="0"/>
              <a:t>Some countries fell under official control of European powers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Many countries in Africa and Asia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4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902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Chinese/British Trade at Canton (1835-1836)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561443610"/>
              </p:ext>
            </p:extLst>
          </p:nvPr>
        </p:nvGraphicFramePr>
        <p:xfrm>
          <a:off x="301625" y="1044110"/>
          <a:ext cx="8504238" cy="471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5939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Item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Value</a:t>
                      </a:r>
                    </a:p>
                    <a:p>
                      <a:pPr algn="ctr"/>
                      <a:r>
                        <a:rPr lang="en-US" u="sng" dirty="0" smtClean="0"/>
                        <a:t>(in Spanish</a:t>
                      </a:r>
                      <a:r>
                        <a:rPr lang="en-US" u="sng" baseline="0" dirty="0" smtClean="0"/>
                        <a:t> dollars)</a:t>
                      </a:r>
                      <a:endParaRPr lang="en-US" u="sng" dirty="0"/>
                    </a:p>
                  </a:txBody>
                  <a:tcPr/>
                </a:tc>
              </a:tr>
              <a:tr h="59390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British Exports</a:t>
                      </a:r>
                      <a:r>
                        <a:rPr lang="en-US" sz="1600" b="1" baseline="0" dirty="0" smtClean="0"/>
                        <a:t> to Canton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17,904,248</a:t>
                      </a:r>
                      <a:endParaRPr lang="en-US" sz="1600" dirty="0"/>
                    </a:p>
                  </a:txBody>
                  <a:tcPr/>
                </a:tc>
              </a:tr>
              <a:tr h="33937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Cotton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8,357,394</a:t>
                      </a:r>
                      <a:endParaRPr lang="en-US" sz="1600" dirty="0"/>
                    </a:p>
                  </a:txBody>
                  <a:tcPr/>
                </a:tc>
              </a:tr>
              <a:tr h="59390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All other items (ex: iron, tin,</a:t>
                      </a:r>
                      <a:r>
                        <a:rPr lang="en-US" sz="1600" baseline="0" dirty="0" smtClean="0"/>
                        <a:t> etc.)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6,164,981</a:t>
                      </a:r>
                      <a:endParaRPr lang="en-US" sz="1600" dirty="0"/>
                    </a:p>
                  </a:txBody>
                  <a:tcPr/>
                </a:tc>
              </a:tr>
              <a:tr h="33937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32,426,623</a:t>
                      </a:r>
                      <a:endParaRPr lang="en-US" sz="1600" dirty="0"/>
                    </a:p>
                  </a:txBody>
                  <a:tcPr/>
                </a:tc>
              </a:tr>
              <a:tr h="59390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British</a:t>
                      </a:r>
                      <a:r>
                        <a:rPr lang="en-US" sz="1600" b="1" baseline="0" dirty="0" smtClean="0"/>
                        <a:t> Imports from Canton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13,</a:t>
                      </a:r>
                      <a:r>
                        <a:rPr lang="en-US" sz="1600" baseline="0" dirty="0" smtClean="0"/>
                        <a:t>412,243</a:t>
                      </a:r>
                      <a:endParaRPr lang="en-US" sz="1600" dirty="0"/>
                    </a:p>
                  </a:txBody>
                  <a:tcPr/>
                </a:tc>
              </a:tr>
              <a:tr h="33937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Raw silk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3,764,115</a:t>
                      </a:r>
                      <a:endParaRPr lang="en-US" sz="1600" dirty="0"/>
                    </a:p>
                  </a:txBody>
                  <a:tcPr/>
                </a:tc>
              </a:tr>
              <a:tr h="33937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Vermilion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705,000</a:t>
                      </a:r>
                      <a:endParaRPr lang="en-US" sz="1600" dirty="0"/>
                    </a:p>
                  </a:txBody>
                  <a:tcPr/>
                </a:tc>
              </a:tr>
              <a:tr h="59390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All other goods (gold,</a:t>
                      </a:r>
                      <a:r>
                        <a:rPr lang="en-US" sz="1600" baseline="0" dirty="0" smtClean="0"/>
                        <a:t> copper, etc.)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5,971,541</a:t>
                      </a:r>
                      <a:endParaRPr lang="en-US" sz="1600" dirty="0"/>
                    </a:p>
                  </a:txBody>
                  <a:tcPr/>
                </a:tc>
              </a:tr>
              <a:tr h="33937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23,852,899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1752" y="5756680"/>
            <a:ext cx="8504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What kind of shape would the British have been in without opium???</a:t>
            </a:r>
            <a:endParaRPr lang="en-US" sz="2200" b="1" dirty="0"/>
          </a:p>
        </p:txBody>
      </p:sp>
    </p:spTree>
    <p:extLst>
      <p:ext uri="{BB962C8B-B14F-4D97-AF65-F5344CB8AC3E}">
        <p14:creationId xmlns="" xmlns:p14="http://schemas.microsoft.com/office/powerpoint/2010/main" val="25646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Opium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3800" y="1527048"/>
            <a:ext cx="4678520" cy="50071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China had </a:t>
            </a:r>
            <a:r>
              <a:rPr lang="en-US" u="sng" dirty="0" smtClean="0"/>
              <a:t>several</a:t>
            </a:r>
            <a:r>
              <a:rPr lang="en-US" dirty="0" smtClean="0"/>
              <a:t> problems with the opium trade: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Political problem = Opium was illegal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 it disregarded Chinese law </a:t>
            </a:r>
            <a:r>
              <a:rPr lang="en-US" sz="2400" u="sng" dirty="0" smtClean="0">
                <a:solidFill>
                  <a:srgbClr val="000000"/>
                </a:solidFill>
                <a:sym typeface="Wingdings"/>
              </a:rPr>
              <a:t>and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led to the corruption of many Chinese officials who were bribed to turn a blind eye to the smuggling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Economic problem = Massive outflow of silver to pay for opium was causing serious economic decline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Social problem = Millions of men and women became addicted and couldn’t function as productive citizens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2320" y="1527048"/>
            <a:ext cx="3973832" cy="4422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2320" y="5949310"/>
            <a:ext cx="397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Chinese Opium Den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3853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Opium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43323" y="1410066"/>
            <a:ext cx="5062827" cy="5023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1836 = Chinese emperor decided to crack down on opium use</a:t>
            </a:r>
          </a:p>
          <a:p>
            <a:r>
              <a:rPr lang="en-US" dirty="0" smtClean="0"/>
              <a:t>Millions of pounds of opium seized from traders and destroyed without compensation</a:t>
            </a:r>
          </a:p>
          <a:p>
            <a:r>
              <a:rPr lang="en-US" dirty="0" smtClean="0"/>
              <a:t>Western merchants expelled from the country</a:t>
            </a:r>
          </a:p>
          <a:p>
            <a:r>
              <a:rPr lang="en-US" dirty="0" smtClean="0"/>
              <a:t>British response = sent naval expedition to China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Offended by violation of property rights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Wanted to end the restrictive conditions under which they’d long traded with China</a:t>
            </a:r>
          </a:p>
          <a:p>
            <a:r>
              <a:rPr lang="en-US" dirty="0" smtClean="0"/>
              <a:t>Result = 1</a:t>
            </a:r>
            <a:r>
              <a:rPr lang="en-US" baseline="30000" dirty="0" smtClean="0"/>
              <a:t>st</a:t>
            </a:r>
            <a:r>
              <a:rPr lang="en-US" dirty="0" smtClean="0"/>
              <a:t> Opium War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1752" y="5962327"/>
            <a:ext cx="359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Confiscated opium being burned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30111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Opium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4309932" cy="4639513"/>
          </a:xfrm>
        </p:spPr>
        <p:txBody>
          <a:bodyPr/>
          <a:lstStyle/>
          <a:p>
            <a:r>
              <a:rPr lang="en-US" dirty="0" smtClean="0"/>
              <a:t>The British = had superior military might and easily won</a:t>
            </a:r>
          </a:p>
          <a:p>
            <a:r>
              <a:rPr lang="en-US" dirty="0" smtClean="0"/>
              <a:t>Treaty of Nanjing ended the war in 1842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Imposed restrictions on the power of the Chinese emperor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Opened 5 ports to European traders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9637" y="5732060"/>
            <a:ext cx="410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The Outbreak of the First</a:t>
            </a:r>
          </a:p>
          <a:p>
            <a:pPr algn="ctr"/>
            <a:r>
              <a:rPr lang="en-US" i="1" dirty="0" smtClean="0"/>
              <a:t>Opium War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38039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Opium War (1856-1858)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25854" y="1527047"/>
            <a:ext cx="5380298" cy="49737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British forces were victorious once again</a:t>
            </a:r>
          </a:p>
          <a:p>
            <a:r>
              <a:rPr lang="en-US" dirty="0" smtClean="0"/>
              <a:t>Treaty of Tientsin ended the war in 1858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10 more ports opened to foreign traders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Foreigners allowed to travel freely and buy land in China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Foreigners allowed to preach Christianity under the protection of Chinese authorities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Foreigners allowed to navigate along and patrol some of China’s major rivers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Chinese forbidden from referring to the British as “barbarians” in official documents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753" y="5832329"/>
            <a:ext cx="33241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Painting of the Second</a:t>
            </a:r>
          </a:p>
          <a:p>
            <a:pPr algn="ctr"/>
            <a:r>
              <a:rPr lang="en-US" sz="1600" i="1" dirty="0" smtClean="0"/>
              <a:t>Opium War</a:t>
            </a:r>
            <a:endParaRPr lang="en-US" sz="1600" i="1" dirty="0"/>
          </a:p>
        </p:txBody>
      </p:sp>
    </p:spTree>
    <p:extLst>
      <p:ext uri="{BB962C8B-B14F-4D97-AF65-F5344CB8AC3E}">
        <p14:creationId xmlns="" xmlns:p14="http://schemas.microsoft.com/office/powerpoint/2010/main" val="1763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Chinese Military Defeats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6964" y="1387058"/>
            <a:ext cx="5179789" cy="51805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1885 = lost to the French in the Sino-French War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Lost territory of Vietnam to the French</a:t>
            </a:r>
          </a:p>
          <a:p>
            <a:r>
              <a:rPr lang="en-US" dirty="0" smtClean="0"/>
              <a:t>1895 = lost to Japan in the Sino-Japanese War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Lost territories of Korea and Taiwan to the Japanese</a:t>
            </a:r>
          </a:p>
          <a:p>
            <a:r>
              <a:rPr lang="en-US" dirty="0" smtClean="0"/>
              <a:t>By the end of the 1800s = European powers, Russia, </a:t>
            </a:r>
            <a:r>
              <a:rPr lang="en-US" u="sng" dirty="0" smtClean="0"/>
              <a:t>and</a:t>
            </a:r>
            <a:r>
              <a:rPr lang="en-US" dirty="0" smtClean="0"/>
              <a:t> Japan had all carved out spheres of influence in China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Established military bases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Extracted raw materials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Built railroads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6752" y="1496006"/>
            <a:ext cx="3539399" cy="4353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6752" y="5849041"/>
            <a:ext cx="353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Carving Up the Pie of China</a:t>
            </a:r>
          </a:p>
          <a:p>
            <a:pPr algn="ctr"/>
            <a:r>
              <a:rPr lang="en-US" sz="1600" i="1" dirty="0" smtClean="0"/>
              <a:t>French Political Cartoon, 1890s</a:t>
            </a:r>
            <a:endParaRPr lang="en-US" sz="1600" i="1" dirty="0"/>
          </a:p>
        </p:txBody>
      </p:sp>
    </p:spTree>
    <p:extLst>
      <p:ext uri="{BB962C8B-B14F-4D97-AF65-F5344CB8AC3E}">
        <p14:creationId xmlns="" xmlns:p14="http://schemas.microsoft.com/office/powerpoint/2010/main" val="32569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40400"/>
          </a:xfrm>
        </p:spPr>
        <p:txBody>
          <a:bodyPr/>
          <a:lstStyle/>
          <a:p>
            <a:r>
              <a:rPr lang="en-US" dirty="0" smtClean="0"/>
              <a:t>Spheres of Influence in China</a:t>
            </a:r>
            <a:endParaRPr lang="en-US" dirty="0"/>
          </a:p>
        </p:txBody>
      </p:sp>
      <p:pic>
        <p:nvPicPr>
          <p:cNvPr id="4" name="Picture 3" descr="map_19_01_china_and_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9" y="987552"/>
            <a:ext cx="8788933" cy="5747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64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China: Failed Attempts at Modernization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74203" y="1403771"/>
            <a:ext cx="5981822" cy="50970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1860s-1870s = “self-strengthening” policies implemented to reinvigorate a traditional China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Overhauled examination system = designed to recruit qualified candidates for official positions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Support for landlords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Repair of irrigation systems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 few industrial factories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 producing textiles and steel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Coal mines expanded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Telegraph system initiated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Creation of modern arsenals, shipyards, and foreign language schools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752" y="5798907"/>
            <a:ext cx="293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Nanjing </a:t>
            </a:r>
            <a:r>
              <a:rPr lang="en-US" i="1" dirty="0" err="1" smtClean="0"/>
              <a:t>Jinling</a:t>
            </a:r>
            <a:r>
              <a:rPr lang="en-US" i="1" dirty="0" smtClean="0"/>
              <a:t> Arsenal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25780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China: Failed Attempts at Modernization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3800" y="1403770"/>
            <a:ext cx="4879027" cy="50635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Problems with China’s “self-strengthening” program that eventually led to its failure: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Little support from conservative leaders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feared urban, industrial, and commercial growth would hurt the power and privileges of the landlord class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New industries = largely dependent on foreigners for machinery, materials, and expertise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New industries only helped local authorities who controlled them, not the Chinese state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2827" y="1403771"/>
            <a:ext cx="3920610" cy="4278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2827" y="5698636"/>
            <a:ext cx="39206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China during the time of the Self-Strengthening Movement</a:t>
            </a:r>
            <a:endParaRPr lang="en-US" sz="1600" i="1" dirty="0"/>
          </a:p>
        </p:txBody>
      </p:sp>
    </p:spTree>
    <p:extLst>
      <p:ext uri="{BB962C8B-B14F-4D97-AF65-F5344CB8AC3E}">
        <p14:creationId xmlns="" xmlns:p14="http://schemas.microsoft.com/office/powerpoint/2010/main" val="16753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Boxer Rebellion (1898 – 1901)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83783" y="1527048"/>
            <a:ext cx="4821888" cy="49439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Clear indication of the failure of the “self-strengthening” program</a:t>
            </a:r>
          </a:p>
          <a:p>
            <a:r>
              <a:rPr lang="en-US" dirty="0"/>
              <a:t>Erupted in northern China</a:t>
            </a:r>
          </a:p>
          <a:p>
            <a:r>
              <a:rPr lang="en-US" dirty="0" smtClean="0"/>
              <a:t>Anti-foreign movement</a:t>
            </a:r>
          </a:p>
          <a:p>
            <a:r>
              <a:rPr lang="en-US" dirty="0" smtClean="0"/>
              <a:t>Led by militia organizations called the Society of Righteous and Harmonious Fists</a:t>
            </a:r>
          </a:p>
          <a:p>
            <a:r>
              <a:rPr lang="en-US" dirty="0" smtClean="0"/>
              <a:t>“Boxers” killed many Europeans and Chinese Christians and attacked the foreign embassies in Beijing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752" y="1527048"/>
            <a:ext cx="3473274" cy="4369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752" y="5896923"/>
            <a:ext cx="347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 Boxer Recruit at Drill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21085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Facing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75472" y="1403770"/>
            <a:ext cx="5480552" cy="50803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Four dimensions of an expansive Europe confronted these societies: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Immense military might and political ambitions of rival European states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Networks of trade, investment, and migration that stemmed from industrial and capitalist Europe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Aspects of traditional European culture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 languages, Christianity, European literature and philosophy, etc.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Culture of modernity  scientific and technological achievements; ideas of nationalism, socialism, feminism, and individualism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9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Boxer Rebellion (1898 – 1901)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3664635" cy="4961307"/>
          </a:xfrm>
        </p:spPr>
        <p:txBody>
          <a:bodyPr>
            <a:normAutofit/>
          </a:bodyPr>
          <a:lstStyle/>
          <a:p>
            <a:r>
              <a:rPr lang="en-US" dirty="0" smtClean="0"/>
              <a:t>European and Japanese forces occupied Beijing to crush the rebellion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Imposed a huge payment on China as punishment</a:t>
            </a:r>
          </a:p>
          <a:p>
            <a:r>
              <a:rPr lang="en-US" dirty="0" smtClean="0"/>
              <a:t>Clear that China was a dependent country under foreign control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6387" y="5757763"/>
            <a:ext cx="48697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Boxer Armies Fighting the Eight-Nation Alliance</a:t>
            </a:r>
          </a:p>
          <a:p>
            <a:pPr algn="ctr"/>
            <a:r>
              <a:rPr lang="en-US" sz="1600" i="1" dirty="0" smtClean="0"/>
              <a:t>(British and Japanese soldiers depicted)</a:t>
            </a:r>
            <a:endParaRPr lang="en-US" sz="1600" i="1" dirty="0"/>
          </a:p>
        </p:txBody>
      </p:sp>
    </p:spTree>
    <p:extLst>
      <p:ext uri="{BB962C8B-B14F-4D97-AF65-F5344CB8AC3E}">
        <p14:creationId xmlns="" xmlns:p14="http://schemas.microsoft.com/office/powerpoint/2010/main" val="17550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Chinese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57628" y="1466579"/>
            <a:ext cx="5218931" cy="52359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Late 1890s = educated Chinese began organizing groups to examine China’s desperate situation and explore alternatives</a:t>
            </a:r>
          </a:p>
          <a:p>
            <a:r>
              <a:rPr lang="en-US" dirty="0" smtClean="0"/>
              <a:t>Frustrated with the Qing dynasty </a:t>
            </a:r>
            <a:r>
              <a:rPr lang="en-US" dirty="0" smtClean="0">
                <a:sym typeface="Wingdings"/>
              </a:rPr>
              <a:t> foreign </a:t>
            </a:r>
            <a:r>
              <a:rPr lang="en-US" u="sng" dirty="0" smtClean="0">
                <a:sym typeface="Wingdings"/>
              </a:rPr>
              <a:t>and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ineffective in protecting China</a:t>
            </a:r>
          </a:p>
          <a:p>
            <a:r>
              <a:rPr lang="en-US" dirty="0" smtClean="0">
                <a:sym typeface="Wingdings"/>
              </a:rPr>
              <a:t>Admired Western science and technology</a:t>
            </a:r>
          </a:p>
          <a:p>
            <a:r>
              <a:rPr lang="en-US" dirty="0" smtClean="0">
                <a:sym typeface="Wingdings"/>
              </a:rPr>
              <a:t>Admired Western political practices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Limited authority of the ruler and wider circles of political participation</a:t>
            </a:r>
          </a:p>
          <a:p>
            <a:r>
              <a:rPr lang="en-US" dirty="0" smtClean="0">
                <a:sym typeface="Wingdings"/>
              </a:rPr>
              <a:t>Believed the only thing that could save China = a truly unified nation in which rulers and ruled were closely related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171" y="5362998"/>
            <a:ext cx="361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Chinese Political Cartoon</a:t>
            </a:r>
          </a:p>
          <a:p>
            <a:pPr algn="ctr"/>
            <a:r>
              <a:rPr lang="en-US" sz="1600" i="1" dirty="0" smtClean="0"/>
              <a:t>Goal = encourage people to stand up against </a:t>
            </a:r>
            <a:r>
              <a:rPr lang="en-US" sz="1600" i="1" smtClean="0"/>
              <a:t>Qing dynasty </a:t>
            </a:r>
            <a:r>
              <a:rPr lang="en-US" sz="1600" i="1" dirty="0" smtClean="0"/>
              <a:t>and “sweep” them out of China</a:t>
            </a:r>
            <a:endParaRPr lang="en-US" sz="1600" i="1" dirty="0"/>
          </a:p>
        </p:txBody>
      </p:sp>
    </p:spTree>
    <p:extLst>
      <p:ext uri="{BB962C8B-B14F-4D97-AF65-F5344CB8AC3E}">
        <p14:creationId xmlns="" xmlns:p14="http://schemas.microsoft.com/office/powerpoint/2010/main" val="25950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Chinese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3964" y="1527047"/>
            <a:ext cx="5166741" cy="49613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Result of these groups and their leaders = the birth of Chinese nationalism</a:t>
            </a:r>
          </a:p>
          <a:p>
            <a:r>
              <a:rPr lang="en-US" dirty="0" smtClean="0"/>
              <a:t>Directed against both foreign imperialists and the foreign Qing dynasty</a:t>
            </a:r>
          </a:p>
          <a:p>
            <a:r>
              <a:rPr lang="en-US" dirty="0" smtClean="0"/>
              <a:t>Qing dynasty could not effectively respond to new pressures by Chinese nationalists</a:t>
            </a:r>
          </a:p>
          <a:p>
            <a:r>
              <a:rPr lang="en-US" dirty="0" smtClean="0"/>
              <a:t>1911 = ancient imperial order of China collapsed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Ended an order that had governed China for 2,000 years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6859" y="1353096"/>
            <a:ext cx="3269293" cy="3378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6858" y="4748849"/>
            <a:ext cx="32692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Sun </a:t>
            </a:r>
            <a:r>
              <a:rPr lang="en-US" i="1" dirty="0" err="1" smtClean="0"/>
              <a:t>Yat-Sen</a:t>
            </a:r>
            <a:endParaRPr lang="en-US" i="1" dirty="0" smtClean="0"/>
          </a:p>
          <a:p>
            <a:pPr algn="ctr"/>
            <a:r>
              <a:rPr lang="en-US" i="1" dirty="0" smtClean="0"/>
              <a:t>Chinese revolutionary</a:t>
            </a:r>
          </a:p>
          <a:p>
            <a:pPr algn="ctr"/>
            <a:r>
              <a:rPr lang="en-US" sz="1600" i="1" dirty="0" smtClean="0"/>
              <a:t>Leader in the overthrow of the Qing dynasty</a:t>
            </a:r>
          </a:p>
          <a:p>
            <a:pPr algn="ctr"/>
            <a:r>
              <a:rPr lang="en-US" sz="1600" i="1" dirty="0" smtClean="0"/>
              <a:t>First President of the new Republic of China (1912)</a:t>
            </a:r>
          </a:p>
        </p:txBody>
      </p:sp>
    </p:spTree>
    <p:extLst>
      <p:ext uri="{BB962C8B-B14F-4D97-AF65-F5344CB8AC3E}">
        <p14:creationId xmlns="" xmlns:p14="http://schemas.microsoft.com/office/powerpoint/2010/main" val="33932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Imperialism: 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1370" y="1393355"/>
            <a:ext cx="5279055" cy="50405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Imperialism = empire building = extending the rule of an empire over foreign territories and acquiring colonies</a:t>
            </a:r>
          </a:p>
          <a:p>
            <a:r>
              <a:rPr lang="en-US" dirty="0" smtClean="0"/>
              <a:t>Took place between: 1812 and 1914</a:t>
            </a:r>
          </a:p>
          <a:p>
            <a:r>
              <a:rPr lang="en-US" dirty="0" smtClean="0"/>
              <a:t>Territories officially incorporated into European colonial empires = India, Africa, Southeast Asia, and the islands of the Pacific</a:t>
            </a:r>
          </a:p>
          <a:p>
            <a:r>
              <a:rPr lang="en-US" dirty="0" smtClean="0"/>
              <a:t>A colony = a territory separate from, but ruled by, another power</a:t>
            </a:r>
          </a:p>
          <a:p>
            <a:r>
              <a:rPr lang="en-US" dirty="0" smtClean="0"/>
              <a:t>A sphere of influence = a region of the world in which one state is dominant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0426" y="1393355"/>
            <a:ext cx="3405726" cy="4522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0426" y="5915887"/>
            <a:ext cx="352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Depiction of British Imperialism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8122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Imperialism: Motives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10668" y="1527048"/>
            <a:ext cx="4778774" cy="48567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Main catalyst = the Industrial Revolution</a:t>
            </a:r>
          </a:p>
          <a:p>
            <a:r>
              <a:rPr lang="en-US" dirty="0" smtClean="0"/>
              <a:t>Motive #1: New economic needs </a:t>
            </a:r>
            <a:r>
              <a:rPr lang="en-US" dirty="0" smtClean="0">
                <a:sym typeface="Wingdings"/>
              </a:rPr>
              <a:t> raw materials, agricultural products, etc.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Needed to look abroad to find these</a:t>
            </a:r>
          </a:p>
          <a:p>
            <a:r>
              <a:rPr lang="en-US" dirty="0" smtClean="0">
                <a:sym typeface="Wingdings"/>
              </a:rPr>
              <a:t>Motive #2: Needed markets to sell their finished products to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More products sold = more money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Kept factories running and workers employed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82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Imperialism: Motives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090" y="1570886"/>
            <a:ext cx="5397007" cy="49633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Another factor driving European imperialism = rising nationalism</a:t>
            </a:r>
          </a:p>
          <a:p>
            <a:r>
              <a:rPr lang="en-US" dirty="0" smtClean="0"/>
              <a:t>Nationalism = loyalty to one’s own nation and the desire for national independence and advancement</a:t>
            </a:r>
          </a:p>
          <a:p>
            <a:r>
              <a:rPr lang="en-US" dirty="0" smtClean="0"/>
              <a:t>Intensified rivalries between European states</a:t>
            </a:r>
          </a:p>
          <a:p>
            <a:r>
              <a:rPr lang="en-US" dirty="0" smtClean="0"/>
              <a:t>Colonies and spheres of influence became symbols of national “Great Power” status</a:t>
            </a:r>
          </a:p>
          <a:p>
            <a:r>
              <a:rPr lang="en-US" dirty="0" smtClean="0"/>
              <a:t>Result = nations tried to acquire as many territories as quickly as possible </a:t>
            </a:r>
            <a:r>
              <a:rPr lang="en-US" dirty="0" smtClean="0">
                <a:sym typeface="Wingdings"/>
              </a:rPr>
              <a:t> even if they had no real economic value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4098" y="1420481"/>
            <a:ext cx="3355600" cy="4879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8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European Imperialism: Industrial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9271" y="1527048"/>
            <a:ext cx="5330171" cy="4856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advancements produced during the industrial era aided Europeans in their imperial quests: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Steam-powered ships = could now reach distant African and Asia ports quickly; could navigate along interior rivers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Underwater telegraph = made possible instant communication with far-away outposts of the empire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Discovery of quinine = prevented malaria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Breech-loading rifles and machine guns = widened the military gap between Europe and everyone else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751" y="3576269"/>
            <a:ext cx="3357519" cy="2140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751" y="1393355"/>
            <a:ext cx="3357519" cy="2049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751" y="5751379"/>
            <a:ext cx="3357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The Gatling Gun = One of the earliest machine guns</a:t>
            </a:r>
            <a:endParaRPr lang="en-US" i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141292" y="1804847"/>
            <a:ext cx="1019249" cy="1470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442054" y="5397829"/>
            <a:ext cx="718487" cy="635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604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Perceptions of the “Other”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8080" y="1359932"/>
            <a:ext cx="5162091" cy="5090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past = Europeans believed in their “religious superiority” over others</a:t>
            </a:r>
          </a:p>
          <a:p>
            <a:r>
              <a:rPr lang="en-US" dirty="0" smtClean="0"/>
              <a:t>With industrialization, they developed a more secularized view of their own superiority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They had started the Scientific and Industrial Revolutions, amassed great wealth, and built up a supreme military</a:t>
            </a:r>
          </a:p>
          <a:p>
            <a:r>
              <a:rPr lang="en-US" dirty="0" smtClean="0"/>
              <a:t>New “racial superiority” developed = based on modern “science”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244086" y="4863059"/>
            <a:ext cx="1086085" cy="501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47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Science-Based “Racial Superiority”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09144" y="1403771"/>
            <a:ext cx="5363589" cy="51471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Scientists and physicians measured and classified the size and shape of human skulls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Conclusion = skulls of white people = larger = therefore more advanced</a:t>
            </a:r>
          </a:p>
          <a:p>
            <a:r>
              <a:rPr lang="en-US" dirty="0" smtClean="0"/>
              <a:t>Biologists applied notions of “rank” to human beings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Result = a hierarchy of races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Whites on top and less developed races beneath them</a:t>
            </a:r>
          </a:p>
          <a:p>
            <a:r>
              <a:rPr lang="en-US" dirty="0" smtClean="0"/>
              <a:t>New theory = </a:t>
            </a:r>
            <a:r>
              <a:rPr lang="en-US" u="sng" dirty="0" smtClean="0"/>
              <a:t>race</a:t>
            </a:r>
            <a:r>
              <a:rPr lang="en-US" dirty="0" smtClean="0"/>
              <a:t> determined human intelligence, moral development, and destiny</a:t>
            </a:r>
          </a:p>
          <a:p>
            <a:r>
              <a:rPr lang="en-US" dirty="0" smtClean="0"/>
              <a:t>Conclusion = European expansion was natural and inevitable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588" y="1403771"/>
            <a:ext cx="3424556" cy="4311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588" y="5715348"/>
            <a:ext cx="342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“The Progressive</a:t>
            </a:r>
          </a:p>
          <a:p>
            <a:pPr algn="ctr"/>
            <a:r>
              <a:rPr lang="en-US" i="1" dirty="0" smtClean="0"/>
              <a:t>Development of Man”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3929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618</TotalTime>
  <Words>2185</Words>
  <Application>Microsoft Office PowerPoint</Application>
  <PresentationFormat>On-screen Show (4:3)</PresentationFormat>
  <Paragraphs>266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Civic</vt:lpstr>
      <vt:lpstr>European Imperialism</vt:lpstr>
      <vt:lpstr>Mounting Problems</vt:lpstr>
      <vt:lpstr>Facing Europe</vt:lpstr>
      <vt:lpstr>European Imperialism: General Information</vt:lpstr>
      <vt:lpstr>European Imperialism: Motives</vt:lpstr>
      <vt:lpstr>European Imperialism: Motives</vt:lpstr>
      <vt:lpstr>European Imperialism: Industrial Technologies</vt:lpstr>
      <vt:lpstr>European Perceptions of the “Other”</vt:lpstr>
      <vt:lpstr>Science-Based “Racial Superiority”</vt:lpstr>
      <vt:lpstr>“The White Man’s Burden”</vt:lpstr>
      <vt:lpstr>Social Darwinism</vt:lpstr>
      <vt:lpstr>China</vt:lpstr>
      <vt:lpstr>China: The Crisis Within</vt:lpstr>
      <vt:lpstr>China: The Crisis Within</vt:lpstr>
      <vt:lpstr>The Taiping Rebellion</vt:lpstr>
      <vt:lpstr>Goals of the Taiping Rebellion</vt:lpstr>
      <vt:lpstr>The Taiping Rebellion: Eventual Failure</vt:lpstr>
      <vt:lpstr>The Taiping Rebellion: Effects on China</vt:lpstr>
      <vt:lpstr>China: Western Pressures</vt:lpstr>
      <vt:lpstr>Chinese/British Trade at Canton (1835-1836)</vt:lpstr>
      <vt:lpstr>The Opium Trade</vt:lpstr>
      <vt:lpstr>The Opium Trade</vt:lpstr>
      <vt:lpstr>The First Opium War</vt:lpstr>
      <vt:lpstr>The Second Opium War (1856-1858)</vt:lpstr>
      <vt:lpstr>Further Chinese Military Defeats</vt:lpstr>
      <vt:lpstr>Spheres of Influence in China</vt:lpstr>
      <vt:lpstr>China: Failed Attempts at Modernization</vt:lpstr>
      <vt:lpstr>China: Failed Attempts at Modernization</vt:lpstr>
      <vt:lpstr>The Boxer Rebellion (1898 – 1901)</vt:lpstr>
      <vt:lpstr>The Boxer Rebellion (1898 – 1901)</vt:lpstr>
      <vt:lpstr>Growth of Chinese Nationalism</vt:lpstr>
      <vt:lpstr>Growth of Chinese Nationalism</vt:lpstr>
    </vt:vector>
  </TitlesOfParts>
  <Company>Griffin-Spalding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China, the Ottoman Empire, and Japan (1800 – 1914) Internal Troubles, External Threats</dc:title>
  <dc:creator>Elise Cona</dc:creator>
  <cp:lastModifiedBy>Teacher</cp:lastModifiedBy>
  <cp:revision>56</cp:revision>
  <dcterms:created xsi:type="dcterms:W3CDTF">2012-02-26T17:01:14Z</dcterms:created>
  <dcterms:modified xsi:type="dcterms:W3CDTF">2016-03-23T18:17:37Z</dcterms:modified>
</cp:coreProperties>
</file>